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60" r:id="rId3"/>
    <p:sldId id="261" r:id="rId4"/>
    <p:sldId id="263" r:id="rId5"/>
    <p:sldId id="262" r:id="rId6"/>
    <p:sldId id="271" r:id="rId7"/>
    <p:sldId id="270" r:id="rId8"/>
    <p:sldId id="283" r:id="rId9"/>
    <p:sldId id="284" r:id="rId10"/>
    <p:sldId id="285" r:id="rId11"/>
    <p:sldId id="286" r:id="rId12"/>
    <p:sldId id="288" r:id="rId13"/>
    <p:sldId id="287" r:id="rId14"/>
    <p:sldId id="272" r:id="rId15"/>
    <p:sldId id="277" r:id="rId16"/>
    <p:sldId id="278" r:id="rId17"/>
    <p:sldId id="279" r:id="rId18"/>
    <p:sldId id="281" r:id="rId19"/>
    <p:sldId id="289" r:id="rId20"/>
    <p:sldId id="282"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4" r:id="rId35"/>
    <p:sldId id="303" r:id="rId36"/>
    <p:sldId id="305" r:id="rId37"/>
    <p:sldId id="306" r:id="rId38"/>
    <p:sldId id="307" r:id="rId39"/>
    <p:sldId id="308" r:id="rId40"/>
    <p:sldId id="309" r:id="rId41"/>
    <p:sldId id="31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64" autoAdjust="0"/>
    <p:restoredTop sz="94660"/>
  </p:normalViewPr>
  <p:slideViewPr>
    <p:cSldViewPr snapToGrid="0">
      <p:cViewPr>
        <p:scale>
          <a:sx n="111" d="100"/>
          <a:sy n="111" d="100"/>
        </p:scale>
        <p:origin x="800"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1316607-1F0A-47DF-8D86-9FAB08C68E42}" type="datetimeFigureOut">
              <a:rPr lang="en-SG" smtClean="0"/>
              <a:t>23/1/25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7E21321-143B-4C36-B9A0-870FEE0E9EAF}" type="slidenum">
              <a:rPr lang="en-SG" smtClean="0"/>
              <a:t>‹#›</a:t>
            </a:fld>
            <a:endParaRPr lang="en-SG"/>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84068A5-4CC3-4FFE-8786-8E40A81DED3D}"/>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20387" y="136525"/>
            <a:ext cx="1266825" cy="629920"/>
          </a:xfrm>
          <a:prstGeom prst="rect">
            <a:avLst/>
          </a:prstGeom>
          <a:noFill/>
          <a:ln>
            <a:noFill/>
          </a:ln>
        </p:spPr>
      </p:pic>
    </p:spTree>
    <p:extLst>
      <p:ext uri="{BB962C8B-B14F-4D97-AF65-F5344CB8AC3E}">
        <p14:creationId xmlns:p14="http://schemas.microsoft.com/office/powerpoint/2010/main" val="2374648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316607-1F0A-47DF-8D86-9FAB08C68E42}" type="datetimeFigureOut">
              <a:rPr lang="en-SG" smtClean="0"/>
              <a:t>23/1/25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7E21321-143B-4C36-B9A0-870FEE0E9EAF}" type="slidenum">
              <a:rPr lang="en-SG" smtClean="0"/>
              <a:t>‹#›</a:t>
            </a:fld>
            <a:endParaRPr lang="en-SG"/>
          </a:p>
        </p:txBody>
      </p:sp>
    </p:spTree>
    <p:extLst>
      <p:ext uri="{BB962C8B-B14F-4D97-AF65-F5344CB8AC3E}">
        <p14:creationId xmlns:p14="http://schemas.microsoft.com/office/powerpoint/2010/main" val="2216547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316607-1F0A-47DF-8D86-9FAB08C68E42}" type="datetimeFigureOut">
              <a:rPr lang="en-SG" smtClean="0"/>
              <a:t>23/1/25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7E21321-143B-4C36-B9A0-870FEE0E9EAF}" type="slidenum">
              <a:rPr lang="en-SG" smtClean="0"/>
              <a:t>‹#›</a:t>
            </a:fld>
            <a:endParaRPr lang="en-SG"/>
          </a:p>
        </p:txBody>
      </p:sp>
    </p:spTree>
    <p:extLst>
      <p:ext uri="{BB962C8B-B14F-4D97-AF65-F5344CB8AC3E}">
        <p14:creationId xmlns:p14="http://schemas.microsoft.com/office/powerpoint/2010/main" val="1713898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316607-1F0A-47DF-8D86-9FAB08C68E42}" type="datetimeFigureOut">
              <a:rPr lang="en-SG" smtClean="0"/>
              <a:t>23/1/25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7E21321-143B-4C36-B9A0-870FEE0E9EAF}" type="slidenum">
              <a:rPr lang="en-SG" smtClean="0"/>
              <a:t>‹#›</a:t>
            </a:fld>
            <a:endParaRPr lang="en-SG"/>
          </a:p>
        </p:txBody>
      </p:sp>
      <p:pic>
        <p:nvPicPr>
          <p:cNvPr id="7" name="Picture 6">
            <a:extLst>
              <a:ext uri="{FF2B5EF4-FFF2-40B4-BE49-F238E27FC236}">
                <a16:creationId xmlns:a16="http://schemas.microsoft.com/office/drawing/2014/main" id="{B7FEA0FE-8E7F-47C5-B0A8-5A8396DE9034}"/>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20387" y="136525"/>
            <a:ext cx="1266825" cy="629920"/>
          </a:xfrm>
          <a:prstGeom prst="rect">
            <a:avLst/>
          </a:prstGeom>
          <a:noFill/>
          <a:ln>
            <a:noFill/>
          </a:ln>
        </p:spPr>
      </p:pic>
    </p:spTree>
    <p:extLst>
      <p:ext uri="{BB962C8B-B14F-4D97-AF65-F5344CB8AC3E}">
        <p14:creationId xmlns:p14="http://schemas.microsoft.com/office/powerpoint/2010/main" val="198212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316607-1F0A-47DF-8D86-9FAB08C68E42}" type="datetimeFigureOut">
              <a:rPr lang="en-SG" smtClean="0"/>
              <a:t>23/1/25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7E21321-143B-4C36-B9A0-870FEE0E9EAF}" type="slidenum">
              <a:rPr lang="en-SG" smtClean="0"/>
              <a:t>‹#›</a:t>
            </a:fld>
            <a:endParaRPr lang="en-SG"/>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614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316607-1F0A-47DF-8D86-9FAB08C68E42}" type="datetimeFigureOut">
              <a:rPr lang="en-SG" smtClean="0"/>
              <a:t>23/1/25</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C7E21321-143B-4C36-B9A0-870FEE0E9EAF}" type="slidenum">
              <a:rPr lang="en-SG" smtClean="0"/>
              <a:t>‹#›</a:t>
            </a:fld>
            <a:endParaRPr lang="en-SG"/>
          </a:p>
        </p:txBody>
      </p:sp>
    </p:spTree>
    <p:extLst>
      <p:ext uri="{BB962C8B-B14F-4D97-AF65-F5344CB8AC3E}">
        <p14:creationId xmlns:p14="http://schemas.microsoft.com/office/powerpoint/2010/main" val="3353437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316607-1F0A-47DF-8D86-9FAB08C68E42}" type="datetimeFigureOut">
              <a:rPr lang="en-SG" smtClean="0"/>
              <a:t>23/1/25</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C7E21321-143B-4C36-B9A0-870FEE0E9EAF}" type="slidenum">
              <a:rPr lang="en-SG" smtClean="0"/>
              <a:t>‹#›</a:t>
            </a:fld>
            <a:endParaRPr lang="en-SG"/>
          </a:p>
        </p:txBody>
      </p:sp>
    </p:spTree>
    <p:extLst>
      <p:ext uri="{BB962C8B-B14F-4D97-AF65-F5344CB8AC3E}">
        <p14:creationId xmlns:p14="http://schemas.microsoft.com/office/powerpoint/2010/main" val="2600936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316607-1F0A-47DF-8D86-9FAB08C68E42}" type="datetimeFigureOut">
              <a:rPr lang="en-SG" smtClean="0"/>
              <a:t>23/1/25</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C7E21321-143B-4C36-B9A0-870FEE0E9EAF}" type="slidenum">
              <a:rPr lang="en-SG" smtClean="0"/>
              <a:t>‹#›</a:t>
            </a:fld>
            <a:endParaRPr lang="en-SG"/>
          </a:p>
        </p:txBody>
      </p:sp>
    </p:spTree>
    <p:extLst>
      <p:ext uri="{BB962C8B-B14F-4D97-AF65-F5344CB8AC3E}">
        <p14:creationId xmlns:p14="http://schemas.microsoft.com/office/powerpoint/2010/main" val="4011950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1316607-1F0A-47DF-8D86-9FAB08C68E42}" type="datetimeFigureOut">
              <a:rPr lang="en-SG" smtClean="0"/>
              <a:t>23/1/25</a:t>
            </a:fld>
            <a:endParaRPr lang="en-SG"/>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SG"/>
          </a:p>
        </p:txBody>
      </p:sp>
      <p:sp>
        <p:nvSpPr>
          <p:cNvPr id="9" name="Slide Number Placeholder 8"/>
          <p:cNvSpPr>
            <a:spLocks noGrp="1"/>
          </p:cNvSpPr>
          <p:nvPr>
            <p:ph type="sldNum" sz="quarter" idx="12"/>
          </p:nvPr>
        </p:nvSpPr>
        <p:spPr/>
        <p:txBody>
          <a:bodyPr/>
          <a:lstStyle/>
          <a:p>
            <a:fld id="{C7E21321-143B-4C36-B9A0-870FEE0E9EAF}" type="slidenum">
              <a:rPr lang="en-SG" smtClean="0"/>
              <a:t>‹#›</a:t>
            </a:fld>
            <a:endParaRPr lang="en-SG"/>
          </a:p>
        </p:txBody>
      </p:sp>
      <p:pic>
        <p:nvPicPr>
          <p:cNvPr id="10" name="Picture 9">
            <a:extLst>
              <a:ext uri="{FF2B5EF4-FFF2-40B4-BE49-F238E27FC236}">
                <a16:creationId xmlns:a16="http://schemas.microsoft.com/office/drawing/2014/main" id="{EB86A227-4A31-473D-945C-EF208716867E}"/>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20387" y="136525"/>
            <a:ext cx="1266825" cy="629920"/>
          </a:xfrm>
          <a:prstGeom prst="rect">
            <a:avLst/>
          </a:prstGeom>
          <a:noFill/>
          <a:ln>
            <a:noFill/>
          </a:ln>
        </p:spPr>
      </p:pic>
    </p:spTree>
    <p:extLst>
      <p:ext uri="{BB962C8B-B14F-4D97-AF65-F5344CB8AC3E}">
        <p14:creationId xmlns:p14="http://schemas.microsoft.com/office/powerpoint/2010/main" val="344833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1316607-1F0A-47DF-8D86-9FAB08C68E42}" type="datetimeFigureOut">
              <a:rPr lang="en-SG" smtClean="0"/>
              <a:t>23/1/25</a:t>
            </a:fld>
            <a:endParaRPr lang="en-SG"/>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SG"/>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7E21321-143B-4C36-B9A0-870FEE0E9EAF}" type="slidenum">
              <a:rPr lang="en-SG" smtClean="0"/>
              <a:t>‹#›</a:t>
            </a:fld>
            <a:endParaRPr lang="en-SG"/>
          </a:p>
        </p:txBody>
      </p:sp>
    </p:spTree>
    <p:extLst>
      <p:ext uri="{BB962C8B-B14F-4D97-AF65-F5344CB8AC3E}">
        <p14:creationId xmlns:p14="http://schemas.microsoft.com/office/powerpoint/2010/main" val="2372592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316607-1F0A-47DF-8D86-9FAB08C68E42}" type="datetimeFigureOut">
              <a:rPr lang="en-SG" smtClean="0"/>
              <a:t>23/1/25</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C7E21321-143B-4C36-B9A0-870FEE0E9EAF}" type="slidenum">
              <a:rPr lang="en-SG" smtClean="0"/>
              <a:t>‹#›</a:t>
            </a:fld>
            <a:endParaRPr lang="en-SG"/>
          </a:p>
        </p:txBody>
      </p:sp>
    </p:spTree>
    <p:extLst>
      <p:ext uri="{BB962C8B-B14F-4D97-AF65-F5344CB8AC3E}">
        <p14:creationId xmlns:p14="http://schemas.microsoft.com/office/powerpoint/2010/main" val="2088774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1316607-1F0A-47DF-8D86-9FAB08C68E42}" type="datetimeFigureOut">
              <a:rPr lang="en-SG" smtClean="0"/>
              <a:t>23/1/25</a:t>
            </a:fld>
            <a:endParaRPr lang="en-SG"/>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SG"/>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7E21321-143B-4C36-B9A0-870FEE0E9EAF}" type="slidenum">
              <a:rPr lang="en-SG" smtClean="0"/>
              <a:t>‹#›</a:t>
            </a:fld>
            <a:endParaRPr lang="en-SG"/>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2203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FFF2-3417-4995-BC9C-A9B0DEF8A13E}"/>
              </a:ext>
            </a:extLst>
          </p:cNvPr>
          <p:cNvSpPr>
            <a:spLocks noGrp="1"/>
          </p:cNvSpPr>
          <p:nvPr>
            <p:ph type="ctrTitle"/>
          </p:nvPr>
        </p:nvSpPr>
        <p:spPr>
          <a:xfrm>
            <a:off x="1066800" y="520912"/>
            <a:ext cx="10058400" cy="3498574"/>
          </a:xfrm>
        </p:spPr>
        <p:txBody>
          <a:bodyPr>
            <a:normAutofit/>
          </a:bodyPr>
          <a:lstStyle/>
          <a:p>
            <a:pPr algn="ctr"/>
            <a:r>
              <a:rPr lang="en-IN" sz="2800" b="1" i="0" u="none" strike="noStrike" dirty="0">
                <a:solidFill>
                  <a:srgbClr val="000000"/>
                </a:solidFill>
                <a:effectLst/>
                <a:latin typeface="+mn-lt"/>
              </a:rPr>
              <a:t>Data Visualization and Analysis of Airbnb Listings in NYC</a:t>
            </a:r>
            <a:br>
              <a:rPr lang="en-US" sz="5400" b="1" dirty="0">
                <a:solidFill>
                  <a:schemeClr val="tx2"/>
                </a:solidFill>
              </a:rPr>
            </a:br>
            <a:br>
              <a:rPr lang="en-US" sz="5400" b="1" dirty="0">
                <a:solidFill>
                  <a:schemeClr val="tx2"/>
                </a:solidFill>
              </a:rPr>
            </a:br>
            <a:r>
              <a:rPr lang="en-IN" sz="1800" b="0" i="0" u="none" strike="noStrike" dirty="0">
                <a:solidFill>
                  <a:srgbClr val="000000"/>
                </a:solidFill>
                <a:effectLst/>
                <a:latin typeface="+mn-lt"/>
              </a:rPr>
              <a:t>Using Python and Tableau for Interactive Insights</a:t>
            </a:r>
            <a:br>
              <a:rPr lang="en-US" sz="4000" b="1" dirty="0">
                <a:solidFill>
                  <a:schemeClr val="tx2"/>
                </a:solidFill>
                <a:effectLst/>
                <a:latin typeface="Calibri" panose="020F0502020204030204" pitchFamily="34" charset="0"/>
                <a:ea typeface="Calibri" panose="020F0502020204030204" pitchFamily="34" charset="0"/>
                <a:cs typeface="Latha" panose="020B0604020202020204" pitchFamily="34" charset="0"/>
              </a:rPr>
            </a:br>
            <a:br>
              <a:rPr lang="en-US" sz="4000" b="1" dirty="0">
                <a:solidFill>
                  <a:schemeClr val="tx2"/>
                </a:solidFill>
                <a:effectLst/>
                <a:latin typeface="Calibri" panose="020F0502020204030204" pitchFamily="34" charset="0"/>
                <a:ea typeface="Calibri" panose="020F0502020204030204" pitchFamily="34" charset="0"/>
                <a:cs typeface="Latha" panose="020B0604020202020204" pitchFamily="34" charset="0"/>
              </a:rPr>
            </a:br>
            <a:endParaRPr lang="en-SG" sz="5400" b="1" dirty="0">
              <a:solidFill>
                <a:schemeClr val="tx2"/>
              </a:solidFill>
            </a:endParaRPr>
          </a:p>
        </p:txBody>
      </p:sp>
      <p:sp>
        <p:nvSpPr>
          <p:cNvPr id="4" name="Subtitle 3"/>
          <p:cNvSpPr>
            <a:spLocks noGrp="1"/>
          </p:cNvSpPr>
          <p:nvPr>
            <p:ph type="subTitle" idx="1"/>
          </p:nvPr>
        </p:nvSpPr>
        <p:spPr>
          <a:xfrm>
            <a:off x="1219321" y="4720665"/>
            <a:ext cx="10058400" cy="1143000"/>
          </a:xfrm>
        </p:spPr>
        <p:txBody>
          <a:bodyPr>
            <a:normAutofit fontScale="92500" lnSpcReduction="20000"/>
          </a:bodyPr>
          <a:lstStyle/>
          <a:p>
            <a:pPr algn="r"/>
            <a:r>
              <a:rPr lang="en-US" sz="2000" b="1" dirty="0"/>
              <a:t>Vidit Bhatnagar</a:t>
            </a:r>
            <a:br>
              <a:rPr lang="en-US" sz="2000" b="1" dirty="0"/>
            </a:br>
            <a:r>
              <a:rPr lang="en-US" sz="2000" b="1" dirty="0"/>
              <a:t>Bruno Garcia</a:t>
            </a:r>
            <a:br>
              <a:rPr lang="en-US" sz="2000" b="1" dirty="0"/>
            </a:br>
            <a:r>
              <a:rPr lang="en-US" sz="2000" b="1" dirty="0"/>
              <a:t>Saniyah Hakim</a:t>
            </a:r>
          </a:p>
          <a:p>
            <a:pPr algn="r"/>
            <a:r>
              <a:rPr lang="en-US" sz="2000" b="1" dirty="0">
                <a:effectLst/>
                <a:latin typeface="Calibri" panose="020F0502020204030204" pitchFamily="34" charset="0"/>
                <a:ea typeface="Calibri" panose="020F0502020204030204" pitchFamily="34" charset="0"/>
                <a:cs typeface="Latha" panose="020B0604020202020204" pitchFamily="34" charset="0"/>
              </a:rPr>
              <a:t>S P Jain School of Global Management</a:t>
            </a:r>
            <a:endParaRPr lang="en-US" sz="2000" b="1" dirty="0"/>
          </a:p>
        </p:txBody>
      </p:sp>
    </p:spTree>
    <p:extLst>
      <p:ext uri="{BB962C8B-B14F-4D97-AF65-F5344CB8AC3E}">
        <p14:creationId xmlns:p14="http://schemas.microsoft.com/office/powerpoint/2010/main" val="772104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Models (Linear)</a:t>
            </a:r>
          </a:p>
        </p:txBody>
      </p:sp>
      <p:pic>
        <p:nvPicPr>
          <p:cNvPr id="4" name="Content Placeholder 3">
            <a:extLst>
              <a:ext uri="{FF2B5EF4-FFF2-40B4-BE49-F238E27FC236}">
                <a16:creationId xmlns:a16="http://schemas.microsoft.com/office/drawing/2014/main" id="{9D175B4D-1B30-ED7A-A6E2-37E2EBCDDB44}"/>
              </a:ext>
            </a:extLst>
          </p:cNvPr>
          <p:cNvPicPr>
            <a:picLocks noGrp="1" noChangeAspect="1"/>
          </p:cNvPicPr>
          <p:nvPr>
            <p:ph idx="1"/>
          </p:nvPr>
        </p:nvPicPr>
        <p:blipFill>
          <a:blip r:embed="rId2"/>
          <a:stretch>
            <a:fillRect/>
          </a:stretch>
        </p:blipFill>
        <p:spPr>
          <a:xfrm>
            <a:off x="292139" y="1832864"/>
            <a:ext cx="4123629" cy="4022725"/>
          </a:xfrm>
          <a:prstGeom prst="rect">
            <a:avLst/>
          </a:prstGeom>
        </p:spPr>
      </p:pic>
      <p:pic>
        <p:nvPicPr>
          <p:cNvPr id="6" name="Picture 5">
            <a:extLst>
              <a:ext uri="{FF2B5EF4-FFF2-40B4-BE49-F238E27FC236}">
                <a16:creationId xmlns:a16="http://schemas.microsoft.com/office/drawing/2014/main" id="{096F709D-17AE-75AA-0326-C8D63507D584}"/>
              </a:ext>
            </a:extLst>
          </p:cNvPr>
          <p:cNvPicPr>
            <a:picLocks noChangeAspect="1"/>
          </p:cNvPicPr>
          <p:nvPr/>
        </p:nvPicPr>
        <p:blipFill>
          <a:blip r:embed="rId3"/>
          <a:stretch>
            <a:fillRect/>
          </a:stretch>
        </p:blipFill>
        <p:spPr>
          <a:xfrm>
            <a:off x="8695452" y="1919631"/>
            <a:ext cx="2690293" cy="3849189"/>
          </a:xfrm>
          <a:prstGeom prst="rect">
            <a:avLst/>
          </a:prstGeom>
        </p:spPr>
      </p:pic>
      <p:sp>
        <p:nvSpPr>
          <p:cNvPr id="8" name="TextBox 7">
            <a:extLst>
              <a:ext uri="{FF2B5EF4-FFF2-40B4-BE49-F238E27FC236}">
                <a16:creationId xmlns:a16="http://schemas.microsoft.com/office/drawing/2014/main" id="{ED61C36B-0C0A-D165-3AAF-499D19892329}"/>
              </a:ext>
            </a:extLst>
          </p:cNvPr>
          <p:cNvSpPr txBox="1"/>
          <p:nvPr/>
        </p:nvSpPr>
        <p:spPr>
          <a:xfrm>
            <a:off x="4561951" y="1928675"/>
            <a:ext cx="3918858" cy="3323987"/>
          </a:xfrm>
          <a:prstGeom prst="rect">
            <a:avLst/>
          </a:prstGeom>
          <a:noFill/>
        </p:spPr>
        <p:txBody>
          <a:bodyPr wrap="square">
            <a:spAutoFit/>
          </a:bodyPr>
          <a:lstStyle/>
          <a:p>
            <a:pPr algn="l"/>
            <a:r>
              <a:rPr lang="en-IN" sz="1400" b="0" i="0" u="none" strike="noStrike" dirty="0">
                <a:solidFill>
                  <a:srgbClr val="000000"/>
                </a:solidFill>
                <a:effectLst/>
              </a:rPr>
              <a:t>A linear regression model was trained using the </a:t>
            </a:r>
            <a:r>
              <a:rPr lang="en-IN" sz="1400" b="0" i="0" u="none" strike="noStrike" dirty="0" err="1">
                <a:solidFill>
                  <a:srgbClr val="000000"/>
                </a:solidFill>
                <a:effectLst/>
              </a:rPr>
              <a:t>preprocessed</a:t>
            </a:r>
            <a:r>
              <a:rPr lang="en-IN" sz="1400" b="0" i="0" u="none" strike="noStrike" dirty="0">
                <a:solidFill>
                  <a:srgbClr val="000000"/>
                </a:solidFill>
                <a:effectLst/>
              </a:rPr>
              <a:t> features to predict the price of Airbnb listings. The model's intercept was calculated as 104.70, and coefficients indicate the contribution of features like latitude, longitude, and </a:t>
            </a:r>
            <a:r>
              <a:rPr lang="en-IN" sz="1400" b="0" i="0" u="none" strike="noStrike" dirty="0" err="1">
                <a:solidFill>
                  <a:srgbClr val="000000"/>
                </a:solidFill>
                <a:effectLst/>
              </a:rPr>
              <a:t>minimum_nights</a:t>
            </a:r>
            <a:r>
              <a:rPr lang="en-IN" sz="1400" b="0" i="0" u="none" strike="noStrike" dirty="0">
                <a:solidFill>
                  <a:srgbClr val="000000"/>
                </a:solidFill>
                <a:effectLst/>
              </a:rPr>
              <a:t> to the predicted price. For evaluation, the model achieved an </a:t>
            </a:r>
            <a:r>
              <a:rPr lang="en-IN" sz="1400" b="1" i="0" u="none" strike="noStrike" dirty="0">
                <a:solidFill>
                  <a:srgbClr val="000000"/>
                </a:solidFill>
                <a:effectLst/>
              </a:rPr>
              <a:t>R² score of 0.66</a:t>
            </a:r>
            <a:r>
              <a:rPr lang="en-IN" sz="1400" b="0" i="0" u="none" strike="noStrike" dirty="0">
                <a:solidFill>
                  <a:srgbClr val="000000"/>
                </a:solidFill>
                <a:effectLst/>
              </a:rPr>
              <a:t> for both the training and test sets, suggesting that 66% of the variance in the target variable is explained by the model. Key metrics include:</a:t>
            </a:r>
          </a:p>
          <a:p>
            <a:pPr algn="l">
              <a:buFont typeface="Arial" panose="020B0604020202020204" pitchFamily="34" charset="0"/>
              <a:buChar char="•"/>
            </a:pPr>
            <a:r>
              <a:rPr lang="en-IN" sz="1400" b="1" i="0" u="none" strike="noStrike" dirty="0">
                <a:solidFill>
                  <a:srgbClr val="000000"/>
                </a:solidFill>
                <a:effectLst/>
              </a:rPr>
              <a:t>Training Metrics</a:t>
            </a:r>
            <a:r>
              <a:rPr lang="en-IN" sz="1400" b="0" i="0" u="none" strike="noStrike" dirty="0">
                <a:solidFill>
                  <a:srgbClr val="000000"/>
                </a:solidFill>
                <a:effectLst/>
              </a:rPr>
              <a:t>: RMSE = 48.86, MAE = 35.34.</a:t>
            </a:r>
          </a:p>
          <a:p>
            <a:pPr algn="l">
              <a:buFont typeface="Arial" panose="020B0604020202020204" pitchFamily="34" charset="0"/>
              <a:buChar char="•"/>
            </a:pPr>
            <a:r>
              <a:rPr lang="en-IN" sz="1400" b="1" i="0" u="none" strike="noStrike" dirty="0">
                <a:solidFill>
                  <a:srgbClr val="000000"/>
                </a:solidFill>
                <a:effectLst/>
              </a:rPr>
              <a:t>Test Metrics</a:t>
            </a:r>
            <a:r>
              <a:rPr lang="en-IN" sz="1400" b="0" i="0" u="none" strike="noStrike" dirty="0">
                <a:solidFill>
                  <a:srgbClr val="000000"/>
                </a:solidFill>
                <a:effectLst/>
              </a:rPr>
              <a:t>: RMSE = 48.35, MAE = 34.82. These results show a consistent performance across training and testing, with acceptable error margins for predicting prices.</a:t>
            </a:r>
          </a:p>
        </p:txBody>
      </p:sp>
    </p:spTree>
    <p:extLst>
      <p:ext uri="{BB962C8B-B14F-4D97-AF65-F5344CB8AC3E}">
        <p14:creationId xmlns:p14="http://schemas.microsoft.com/office/powerpoint/2010/main" val="525992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 of Linear Regression</a:t>
            </a:r>
          </a:p>
        </p:txBody>
      </p:sp>
      <p:pic>
        <p:nvPicPr>
          <p:cNvPr id="4" name="Content Placeholder 3">
            <a:extLst>
              <a:ext uri="{FF2B5EF4-FFF2-40B4-BE49-F238E27FC236}">
                <a16:creationId xmlns:a16="http://schemas.microsoft.com/office/drawing/2014/main" id="{FDFFDEB1-F01B-B1D3-DB1D-9A5216C92C9F}"/>
              </a:ext>
            </a:extLst>
          </p:cNvPr>
          <p:cNvPicPr>
            <a:picLocks noGrp="1" noChangeAspect="1"/>
          </p:cNvPicPr>
          <p:nvPr>
            <p:ph idx="1"/>
          </p:nvPr>
        </p:nvPicPr>
        <p:blipFill>
          <a:blip r:embed="rId2"/>
          <a:stretch>
            <a:fillRect/>
          </a:stretch>
        </p:blipFill>
        <p:spPr>
          <a:xfrm>
            <a:off x="0" y="2502040"/>
            <a:ext cx="3825357" cy="2853397"/>
          </a:xfrm>
          <a:prstGeom prst="rect">
            <a:avLst/>
          </a:prstGeom>
        </p:spPr>
      </p:pic>
      <p:pic>
        <p:nvPicPr>
          <p:cNvPr id="5" name="Picture 4">
            <a:extLst>
              <a:ext uri="{FF2B5EF4-FFF2-40B4-BE49-F238E27FC236}">
                <a16:creationId xmlns:a16="http://schemas.microsoft.com/office/drawing/2014/main" id="{ACFD284C-5591-A90A-E4D7-06685194478F}"/>
              </a:ext>
            </a:extLst>
          </p:cNvPr>
          <p:cNvPicPr>
            <a:picLocks noChangeAspect="1"/>
          </p:cNvPicPr>
          <p:nvPr/>
        </p:nvPicPr>
        <p:blipFill>
          <a:blip r:embed="rId3"/>
          <a:stretch>
            <a:fillRect/>
          </a:stretch>
        </p:blipFill>
        <p:spPr>
          <a:xfrm>
            <a:off x="3825357" y="2426038"/>
            <a:ext cx="3740358" cy="2853398"/>
          </a:xfrm>
          <a:prstGeom prst="rect">
            <a:avLst/>
          </a:prstGeom>
        </p:spPr>
      </p:pic>
      <p:pic>
        <p:nvPicPr>
          <p:cNvPr id="6" name="Picture 5">
            <a:extLst>
              <a:ext uri="{FF2B5EF4-FFF2-40B4-BE49-F238E27FC236}">
                <a16:creationId xmlns:a16="http://schemas.microsoft.com/office/drawing/2014/main" id="{9E8CF100-397E-65D7-7AE8-32A501C6F777}"/>
              </a:ext>
            </a:extLst>
          </p:cNvPr>
          <p:cNvPicPr>
            <a:picLocks noChangeAspect="1"/>
          </p:cNvPicPr>
          <p:nvPr/>
        </p:nvPicPr>
        <p:blipFill>
          <a:blip r:embed="rId4"/>
          <a:stretch>
            <a:fillRect/>
          </a:stretch>
        </p:blipFill>
        <p:spPr>
          <a:xfrm>
            <a:off x="7737483" y="2321540"/>
            <a:ext cx="3825357" cy="2957896"/>
          </a:xfrm>
          <a:prstGeom prst="rect">
            <a:avLst/>
          </a:prstGeom>
        </p:spPr>
      </p:pic>
    </p:spTree>
    <p:extLst>
      <p:ext uri="{BB962C8B-B14F-4D97-AF65-F5344CB8AC3E}">
        <p14:creationId xmlns:p14="http://schemas.microsoft.com/office/powerpoint/2010/main" val="3294709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Models (Ridge)</a:t>
            </a:r>
          </a:p>
        </p:txBody>
      </p:sp>
      <p:pic>
        <p:nvPicPr>
          <p:cNvPr id="4" name="Content Placeholder 3">
            <a:extLst>
              <a:ext uri="{FF2B5EF4-FFF2-40B4-BE49-F238E27FC236}">
                <a16:creationId xmlns:a16="http://schemas.microsoft.com/office/drawing/2014/main" id="{741B5687-05BE-EB89-5070-63494F016FA3}"/>
              </a:ext>
            </a:extLst>
          </p:cNvPr>
          <p:cNvPicPr>
            <a:picLocks noGrp="1" noChangeAspect="1"/>
          </p:cNvPicPr>
          <p:nvPr>
            <p:ph idx="1"/>
          </p:nvPr>
        </p:nvPicPr>
        <p:blipFill>
          <a:blip r:embed="rId2"/>
          <a:stretch>
            <a:fillRect/>
          </a:stretch>
        </p:blipFill>
        <p:spPr>
          <a:xfrm>
            <a:off x="487625" y="1896505"/>
            <a:ext cx="4230612" cy="4189339"/>
          </a:xfrm>
          <a:prstGeom prst="rect">
            <a:avLst/>
          </a:prstGeom>
        </p:spPr>
      </p:pic>
      <p:pic>
        <p:nvPicPr>
          <p:cNvPr id="5" name="Picture 4">
            <a:extLst>
              <a:ext uri="{FF2B5EF4-FFF2-40B4-BE49-F238E27FC236}">
                <a16:creationId xmlns:a16="http://schemas.microsoft.com/office/drawing/2014/main" id="{833FA56B-65A4-F10F-B17C-7F467A00D73B}"/>
              </a:ext>
            </a:extLst>
          </p:cNvPr>
          <p:cNvPicPr>
            <a:picLocks noChangeAspect="1"/>
          </p:cNvPicPr>
          <p:nvPr/>
        </p:nvPicPr>
        <p:blipFill>
          <a:blip r:embed="rId3"/>
          <a:stretch>
            <a:fillRect/>
          </a:stretch>
        </p:blipFill>
        <p:spPr>
          <a:xfrm>
            <a:off x="8711990" y="1896505"/>
            <a:ext cx="2992385" cy="4189339"/>
          </a:xfrm>
          <a:prstGeom prst="rect">
            <a:avLst/>
          </a:prstGeom>
        </p:spPr>
      </p:pic>
      <p:sp>
        <p:nvSpPr>
          <p:cNvPr id="7" name="TextBox 6">
            <a:extLst>
              <a:ext uri="{FF2B5EF4-FFF2-40B4-BE49-F238E27FC236}">
                <a16:creationId xmlns:a16="http://schemas.microsoft.com/office/drawing/2014/main" id="{F614EB75-20FD-4729-2A68-9D10079A4947}"/>
              </a:ext>
            </a:extLst>
          </p:cNvPr>
          <p:cNvSpPr txBox="1"/>
          <p:nvPr/>
        </p:nvSpPr>
        <p:spPr>
          <a:xfrm>
            <a:off x="4833257" y="2000351"/>
            <a:ext cx="3677697" cy="3108543"/>
          </a:xfrm>
          <a:prstGeom prst="rect">
            <a:avLst/>
          </a:prstGeom>
          <a:noFill/>
        </p:spPr>
        <p:txBody>
          <a:bodyPr wrap="square">
            <a:spAutoFit/>
          </a:bodyPr>
          <a:lstStyle/>
          <a:p>
            <a:r>
              <a:rPr lang="en-IN" sz="1400" b="0" i="0" u="none" strike="noStrike" dirty="0">
                <a:solidFill>
                  <a:srgbClr val="000000"/>
                </a:solidFill>
                <a:effectLst/>
                <a:latin typeface="-webkit-standard"/>
              </a:rPr>
              <a:t>The Ridge regression model was employed to predict </a:t>
            </a:r>
            <a:r>
              <a:rPr lang="en-IN" sz="1400" dirty="0"/>
              <a:t>price</a:t>
            </a:r>
            <a:r>
              <a:rPr lang="en-IN" sz="1400" b="0" i="0" u="none" strike="noStrike" dirty="0">
                <a:solidFill>
                  <a:srgbClr val="000000"/>
                </a:solidFill>
                <a:effectLst/>
                <a:latin typeface="-webkit-standard"/>
              </a:rPr>
              <a:t>, incorporating a regularization term to penalize large coefficients and reduce overfitting. The model's intercept was 105.01, with key predictors such as </a:t>
            </a:r>
            <a:r>
              <a:rPr lang="en-IN" sz="1400" dirty="0"/>
              <a:t>latitude</a:t>
            </a:r>
            <a:r>
              <a:rPr lang="en-IN" sz="1400" b="0" i="0" u="none" strike="noStrike" dirty="0">
                <a:solidFill>
                  <a:srgbClr val="000000"/>
                </a:solidFill>
                <a:effectLst/>
                <a:latin typeface="-webkit-standard"/>
              </a:rPr>
              <a:t>, </a:t>
            </a:r>
            <a:r>
              <a:rPr lang="en-IN" sz="1400" dirty="0"/>
              <a:t>longitude</a:t>
            </a:r>
            <a:r>
              <a:rPr lang="en-IN" sz="1400" b="0" i="0" u="none" strike="noStrike" dirty="0">
                <a:solidFill>
                  <a:srgbClr val="000000"/>
                </a:solidFill>
                <a:effectLst/>
                <a:latin typeface="-webkit-standard"/>
              </a:rPr>
              <a:t>, and </a:t>
            </a:r>
            <a:r>
              <a:rPr lang="en-IN" sz="1400" dirty="0" err="1"/>
              <a:t>minimum_nights</a:t>
            </a:r>
            <a:r>
              <a:rPr lang="en-IN" sz="1400" b="0" i="0" u="none" strike="noStrike" dirty="0">
                <a:solidFill>
                  <a:srgbClr val="000000"/>
                </a:solidFill>
                <a:effectLst/>
                <a:latin typeface="-webkit-standard"/>
              </a:rPr>
              <a:t> contributing significantly. It achieved an </a:t>
            </a:r>
            <a:r>
              <a:rPr lang="en-IN" sz="1400" b="1" i="0" u="none" strike="noStrike" dirty="0">
                <a:solidFill>
                  <a:srgbClr val="000000"/>
                </a:solidFill>
                <a:effectLst/>
              </a:rPr>
              <a:t>R² score of 0.66</a:t>
            </a:r>
            <a:r>
              <a:rPr lang="en-IN" sz="1400" b="0" i="0" u="none" strike="noStrike" dirty="0">
                <a:solidFill>
                  <a:srgbClr val="000000"/>
                </a:solidFill>
                <a:effectLst/>
                <a:latin typeface="-webkit-standard"/>
              </a:rPr>
              <a:t> on both training and test sets, indicating that 66% of the variance in the target variable was explained. The performance metrics were consistent across datasets, with an RMSE of 48.86 and MAE of 35.34 for training, and an RMSE of 48.34 and MAE of 34.80 for testing, showcasing its reliability.</a:t>
            </a:r>
            <a:endParaRPr lang="en-US" sz="1400" dirty="0"/>
          </a:p>
        </p:txBody>
      </p:sp>
    </p:spTree>
    <p:extLst>
      <p:ext uri="{BB962C8B-B14F-4D97-AF65-F5344CB8AC3E}">
        <p14:creationId xmlns:p14="http://schemas.microsoft.com/office/powerpoint/2010/main" val="4262419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 of Ridge Regression</a:t>
            </a:r>
          </a:p>
        </p:txBody>
      </p:sp>
      <p:pic>
        <p:nvPicPr>
          <p:cNvPr id="4" name="Content Placeholder 3">
            <a:extLst>
              <a:ext uri="{FF2B5EF4-FFF2-40B4-BE49-F238E27FC236}">
                <a16:creationId xmlns:a16="http://schemas.microsoft.com/office/drawing/2014/main" id="{881DCA8C-D98A-0800-0BAC-5F14BA4500F9}"/>
              </a:ext>
            </a:extLst>
          </p:cNvPr>
          <p:cNvPicPr>
            <a:picLocks noGrp="1" noChangeAspect="1"/>
          </p:cNvPicPr>
          <p:nvPr>
            <p:ph idx="1"/>
          </p:nvPr>
        </p:nvPicPr>
        <p:blipFill>
          <a:blip r:embed="rId2"/>
          <a:stretch>
            <a:fillRect/>
          </a:stretch>
        </p:blipFill>
        <p:spPr>
          <a:xfrm>
            <a:off x="171753" y="2381459"/>
            <a:ext cx="3866679" cy="2930613"/>
          </a:xfrm>
          <a:prstGeom prst="rect">
            <a:avLst/>
          </a:prstGeom>
        </p:spPr>
      </p:pic>
      <p:pic>
        <p:nvPicPr>
          <p:cNvPr id="5" name="Picture 4">
            <a:extLst>
              <a:ext uri="{FF2B5EF4-FFF2-40B4-BE49-F238E27FC236}">
                <a16:creationId xmlns:a16="http://schemas.microsoft.com/office/drawing/2014/main" id="{3A5CA430-486F-3893-BA13-2D150C20FAD2}"/>
              </a:ext>
            </a:extLst>
          </p:cNvPr>
          <p:cNvPicPr>
            <a:picLocks noChangeAspect="1"/>
          </p:cNvPicPr>
          <p:nvPr/>
        </p:nvPicPr>
        <p:blipFill>
          <a:blip r:embed="rId3"/>
          <a:stretch>
            <a:fillRect/>
          </a:stretch>
        </p:blipFill>
        <p:spPr>
          <a:xfrm>
            <a:off x="4174820" y="2381459"/>
            <a:ext cx="3842360" cy="2930614"/>
          </a:xfrm>
          <a:prstGeom prst="rect">
            <a:avLst/>
          </a:prstGeom>
        </p:spPr>
      </p:pic>
      <p:pic>
        <p:nvPicPr>
          <p:cNvPr id="6" name="Picture 5">
            <a:extLst>
              <a:ext uri="{FF2B5EF4-FFF2-40B4-BE49-F238E27FC236}">
                <a16:creationId xmlns:a16="http://schemas.microsoft.com/office/drawing/2014/main" id="{FEB9F5FC-6231-D0E9-E702-505BB92C13F7}"/>
              </a:ext>
            </a:extLst>
          </p:cNvPr>
          <p:cNvPicPr>
            <a:picLocks noChangeAspect="1"/>
          </p:cNvPicPr>
          <p:nvPr/>
        </p:nvPicPr>
        <p:blipFill>
          <a:blip r:embed="rId4"/>
          <a:stretch>
            <a:fillRect/>
          </a:stretch>
        </p:blipFill>
        <p:spPr>
          <a:xfrm>
            <a:off x="8051871" y="2381459"/>
            <a:ext cx="3797578" cy="2871167"/>
          </a:xfrm>
          <a:prstGeom prst="rect">
            <a:avLst/>
          </a:prstGeom>
        </p:spPr>
      </p:pic>
    </p:spTree>
    <p:extLst>
      <p:ext uri="{BB962C8B-B14F-4D97-AF65-F5344CB8AC3E}">
        <p14:creationId xmlns:p14="http://schemas.microsoft.com/office/powerpoint/2010/main" val="1109860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3682-1D56-46EF-A03B-ED7199F3E173}"/>
              </a:ext>
            </a:extLst>
          </p:cNvPr>
          <p:cNvSpPr>
            <a:spLocks noGrp="1"/>
          </p:cNvSpPr>
          <p:nvPr>
            <p:ph type="title"/>
          </p:nvPr>
        </p:nvSpPr>
        <p:spPr/>
        <p:txBody>
          <a:bodyPr/>
          <a:lstStyle/>
          <a:p>
            <a:r>
              <a:rPr lang="en-US" sz="4000" dirty="0">
                <a:solidFill>
                  <a:schemeClr val="accent4">
                    <a:lumMod val="50000"/>
                  </a:schemeClr>
                </a:solidFill>
                <a:latin typeface="Calibri" panose="020F0502020204030204" pitchFamily="34" charset="0"/>
                <a:cs typeface="Latha" panose="020B0604020202020204" pitchFamily="34" charset="0"/>
              </a:rPr>
              <a:t>Regression Models (Lasso)</a:t>
            </a:r>
            <a:endParaRPr lang="en-SG" dirty="0">
              <a:solidFill>
                <a:schemeClr val="accent4">
                  <a:lumMod val="50000"/>
                </a:schemeClr>
              </a:solidFill>
            </a:endParaRPr>
          </a:p>
        </p:txBody>
      </p:sp>
      <p:pic>
        <p:nvPicPr>
          <p:cNvPr id="3" name="Content Placeholder 2">
            <a:extLst>
              <a:ext uri="{FF2B5EF4-FFF2-40B4-BE49-F238E27FC236}">
                <a16:creationId xmlns:a16="http://schemas.microsoft.com/office/drawing/2014/main" id="{72CFBF8B-F9EF-EE0B-57F4-51C757BCD047}"/>
              </a:ext>
            </a:extLst>
          </p:cNvPr>
          <p:cNvPicPr>
            <a:picLocks noGrp="1" noChangeAspect="1"/>
          </p:cNvPicPr>
          <p:nvPr>
            <p:ph idx="1"/>
          </p:nvPr>
        </p:nvPicPr>
        <p:blipFill>
          <a:blip r:embed="rId2"/>
          <a:stretch>
            <a:fillRect/>
          </a:stretch>
        </p:blipFill>
        <p:spPr>
          <a:xfrm>
            <a:off x="244208" y="1859800"/>
            <a:ext cx="4400550" cy="4371883"/>
          </a:xfrm>
          <a:prstGeom prst="rect">
            <a:avLst/>
          </a:prstGeom>
        </p:spPr>
      </p:pic>
      <p:sp>
        <p:nvSpPr>
          <p:cNvPr id="4" name="Content Placeholder 4">
            <a:extLst>
              <a:ext uri="{FF2B5EF4-FFF2-40B4-BE49-F238E27FC236}">
                <a16:creationId xmlns:a16="http://schemas.microsoft.com/office/drawing/2014/main" id="{22FE4575-DF2C-4945-839E-D88FBFA2690F}"/>
              </a:ext>
            </a:extLst>
          </p:cNvPr>
          <p:cNvSpPr txBox="1">
            <a:spLocks/>
          </p:cNvSpPr>
          <p:nvPr/>
        </p:nvSpPr>
        <p:spPr>
          <a:xfrm>
            <a:off x="7067550" y="1859800"/>
            <a:ext cx="4724400" cy="4464799"/>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SG" sz="1200" dirty="0"/>
          </a:p>
        </p:txBody>
      </p:sp>
      <p:sp>
        <p:nvSpPr>
          <p:cNvPr id="8" name="Content Placeholder 4">
            <a:extLst>
              <a:ext uri="{FF2B5EF4-FFF2-40B4-BE49-F238E27FC236}">
                <a16:creationId xmlns:a16="http://schemas.microsoft.com/office/drawing/2014/main" id="{63474CF4-7D56-4DFE-B9AF-D89D6F13B218}"/>
              </a:ext>
            </a:extLst>
          </p:cNvPr>
          <p:cNvSpPr txBox="1">
            <a:spLocks/>
          </p:cNvSpPr>
          <p:nvPr/>
        </p:nvSpPr>
        <p:spPr>
          <a:xfrm>
            <a:off x="7229475" y="1859800"/>
            <a:ext cx="4400550" cy="423609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SG" sz="1200" dirty="0"/>
          </a:p>
        </p:txBody>
      </p:sp>
      <p:pic>
        <p:nvPicPr>
          <p:cNvPr id="6" name="Picture 5">
            <a:extLst>
              <a:ext uri="{FF2B5EF4-FFF2-40B4-BE49-F238E27FC236}">
                <a16:creationId xmlns:a16="http://schemas.microsoft.com/office/drawing/2014/main" id="{863268E4-16E1-A6B6-C188-A6A6514E5F40}"/>
              </a:ext>
            </a:extLst>
          </p:cNvPr>
          <p:cNvPicPr>
            <a:picLocks noChangeAspect="1"/>
          </p:cNvPicPr>
          <p:nvPr/>
        </p:nvPicPr>
        <p:blipFill>
          <a:blip r:embed="rId3"/>
          <a:stretch>
            <a:fillRect/>
          </a:stretch>
        </p:blipFill>
        <p:spPr>
          <a:xfrm>
            <a:off x="8619078" y="1859800"/>
            <a:ext cx="3010947" cy="4260774"/>
          </a:xfrm>
          <a:prstGeom prst="rect">
            <a:avLst/>
          </a:prstGeom>
        </p:spPr>
      </p:pic>
      <p:sp>
        <p:nvSpPr>
          <p:cNvPr id="9" name="TextBox 8">
            <a:extLst>
              <a:ext uri="{FF2B5EF4-FFF2-40B4-BE49-F238E27FC236}">
                <a16:creationId xmlns:a16="http://schemas.microsoft.com/office/drawing/2014/main" id="{6BE569BF-BB25-849E-A36A-409490D25DEF}"/>
              </a:ext>
            </a:extLst>
          </p:cNvPr>
          <p:cNvSpPr txBox="1"/>
          <p:nvPr/>
        </p:nvSpPr>
        <p:spPr>
          <a:xfrm>
            <a:off x="4748473" y="1861852"/>
            <a:ext cx="3708680" cy="3108543"/>
          </a:xfrm>
          <a:prstGeom prst="rect">
            <a:avLst/>
          </a:prstGeom>
          <a:noFill/>
        </p:spPr>
        <p:txBody>
          <a:bodyPr wrap="square">
            <a:spAutoFit/>
          </a:bodyPr>
          <a:lstStyle/>
          <a:p>
            <a:r>
              <a:rPr lang="en-IN" sz="1400" b="0" i="0" u="none" strike="noStrike" dirty="0">
                <a:solidFill>
                  <a:srgbClr val="000000"/>
                </a:solidFill>
                <a:effectLst/>
                <a:latin typeface="-webkit-standard"/>
              </a:rPr>
              <a:t>The Lasso regression model was utilized to predict </a:t>
            </a:r>
            <a:r>
              <a:rPr lang="en-IN" sz="1400" dirty="0"/>
              <a:t>price</a:t>
            </a:r>
            <a:r>
              <a:rPr lang="en-IN" sz="1400" b="0" i="0" u="none" strike="noStrike" dirty="0">
                <a:solidFill>
                  <a:srgbClr val="000000"/>
                </a:solidFill>
                <a:effectLst/>
                <a:latin typeface="-webkit-standard"/>
              </a:rPr>
              <a:t>, with the added benefit of shrinking less important feature coefficients to zero, promoting feature selection and reducing model complexity. The model's intercept was 102.37, with significant predictors like </a:t>
            </a:r>
            <a:r>
              <a:rPr lang="en-IN" sz="1400" dirty="0"/>
              <a:t>longitude</a:t>
            </a:r>
            <a:r>
              <a:rPr lang="en-IN" sz="1400" b="0" i="0" u="none" strike="noStrike" dirty="0">
                <a:solidFill>
                  <a:srgbClr val="000000"/>
                </a:solidFill>
                <a:effectLst/>
                <a:latin typeface="-webkit-standard"/>
              </a:rPr>
              <a:t> and </a:t>
            </a:r>
            <a:r>
              <a:rPr lang="en-IN" sz="1400" dirty="0" err="1"/>
              <a:t>minimum_nights</a:t>
            </a:r>
            <a:r>
              <a:rPr lang="en-IN" sz="1400" b="0" i="0" u="none" strike="noStrike" dirty="0">
                <a:solidFill>
                  <a:srgbClr val="000000"/>
                </a:solidFill>
                <a:effectLst/>
                <a:latin typeface="-webkit-standard"/>
              </a:rPr>
              <a:t>. It achieved an </a:t>
            </a:r>
            <a:r>
              <a:rPr lang="en-IN" sz="1400" b="1" i="0" u="none" strike="noStrike" dirty="0">
                <a:solidFill>
                  <a:srgbClr val="000000"/>
                </a:solidFill>
                <a:effectLst/>
              </a:rPr>
              <a:t>R² score of 0.65</a:t>
            </a:r>
            <a:r>
              <a:rPr lang="en-IN" sz="1400" b="0" i="0" u="none" strike="noStrike" dirty="0">
                <a:solidFill>
                  <a:srgbClr val="000000"/>
                </a:solidFill>
                <a:effectLst/>
                <a:latin typeface="-webkit-standard"/>
              </a:rPr>
              <a:t> for both training and test datasets, indicating good generalization. The training metrics were RMSE = 49.40 and MAE = 35.66, while the test metrics were RMSE = 48.72 and MAE = 34.99. Lasso's ability to eliminate insignificant features makes it a robust choice for handling high-dimensional datasets.</a:t>
            </a:r>
            <a:endParaRPr lang="en-US" sz="1400" dirty="0"/>
          </a:p>
        </p:txBody>
      </p:sp>
    </p:spTree>
    <p:extLst>
      <p:ext uri="{BB962C8B-B14F-4D97-AF65-F5344CB8AC3E}">
        <p14:creationId xmlns:p14="http://schemas.microsoft.com/office/powerpoint/2010/main" val="151485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3682-1D56-46EF-A03B-ED7199F3E173}"/>
              </a:ext>
            </a:extLst>
          </p:cNvPr>
          <p:cNvSpPr>
            <a:spLocks noGrp="1"/>
          </p:cNvSpPr>
          <p:nvPr>
            <p:ph type="title"/>
          </p:nvPr>
        </p:nvSpPr>
        <p:spPr/>
        <p:txBody>
          <a:bodyPr/>
          <a:lstStyle/>
          <a:p>
            <a:r>
              <a:rPr lang="en-US" sz="4000" dirty="0">
                <a:solidFill>
                  <a:schemeClr val="accent4">
                    <a:lumMod val="50000"/>
                  </a:schemeClr>
                </a:solidFill>
                <a:latin typeface="Calibri" panose="020F0502020204030204" pitchFamily="34" charset="0"/>
                <a:cs typeface="Latha" panose="020B0604020202020204" pitchFamily="34" charset="0"/>
              </a:rPr>
              <a:t>Visualization of Lasso Regression</a:t>
            </a:r>
            <a:endParaRPr lang="en-SG" dirty="0">
              <a:solidFill>
                <a:schemeClr val="accent4">
                  <a:lumMod val="50000"/>
                </a:schemeClr>
              </a:solidFill>
            </a:endParaRPr>
          </a:p>
        </p:txBody>
      </p:sp>
      <p:pic>
        <p:nvPicPr>
          <p:cNvPr id="3" name="Content Placeholder 2">
            <a:extLst>
              <a:ext uri="{FF2B5EF4-FFF2-40B4-BE49-F238E27FC236}">
                <a16:creationId xmlns:a16="http://schemas.microsoft.com/office/drawing/2014/main" id="{37438E42-5D77-708F-E2E3-EA165D5991A5}"/>
              </a:ext>
            </a:extLst>
          </p:cNvPr>
          <p:cNvPicPr>
            <a:picLocks noGrp="1" noChangeAspect="1"/>
          </p:cNvPicPr>
          <p:nvPr>
            <p:ph idx="1"/>
          </p:nvPr>
        </p:nvPicPr>
        <p:blipFill>
          <a:blip r:embed="rId2"/>
          <a:stretch>
            <a:fillRect/>
          </a:stretch>
        </p:blipFill>
        <p:spPr>
          <a:xfrm>
            <a:off x="128652" y="2451798"/>
            <a:ext cx="3789519" cy="2851027"/>
          </a:xfrm>
          <a:prstGeom prst="rect">
            <a:avLst/>
          </a:prstGeom>
        </p:spPr>
      </p:pic>
      <p:sp>
        <p:nvSpPr>
          <p:cNvPr id="4" name="Content Placeholder 4">
            <a:extLst>
              <a:ext uri="{FF2B5EF4-FFF2-40B4-BE49-F238E27FC236}">
                <a16:creationId xmlns:a16="http://schemas.microsoft.com/office/drawing/2014/main" id="{22FE4575-DF2C-4945-839E-D88FBFA2690F}"/>
              </a:ext>
            </a:extLst>
          </p:cNvPr>
          <p:cNvSpPr txBox="1">
            <a:spLocks/>
          </p:cNvSpPr>
          <p:nvPr/>
        </p:nvSpPr>
        <p:spPr>
          <a:xfrm>
            <a:off x="7067550" y="1859800"/>
            <a:ext cx="4724400" cy="4464799"/>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SG" sz="1200" dirty="0"/>
          </a:p>
        </p:txBody>
      </p:sp>
      <p:sp>
        <p:nvSpPr>
          <p:cNvPr id="8" name="Content Placeholder 4">
            <a:extLst>
              <a:ext uri="{FF2B5EF4-FFF2-40B4-BE49-F238E27FC236}">
                <a16:creationId xmlns:a16="http://schemas.microsoft.com/office/drawing/2014/main" id="{63474CF4-7D56-4DFE-B9AF-D89D6F13B218}"/>
              </a:ext>
            </a:extLst>
          </p:cNvPr>
          <p:cNvSpPr txBox="1">
            <a:spLocks/>
          </p:cNvSpPr>
          <p:nvPr/>
        </p:nvSpPr>
        <p:spPr>
          <a:xfrm>
            <a:off x="7486650" y="1832610"/>
            <a:ext cx="4400550" cy="423609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SG" sz="1200" dirty="0"/>
          </a:p>
        </p:txBody>
      </p:sp>
      <p:pic>
        <p:nvPicPr>
          <p:cNvPr id="6" name="Picture 5">
            <a:extLst>
              <a:ext uri="{FF2B5EF4-FFF2-40B4-BE49-F238E27FC236}">
                <a16:creationId xmlns:a16="http://schemas.microsoft.com/office/drawing/2014/main" id="{51B2F35E-9993-99A8-BDCF-F1FF958FFCE4}"/>
              </a:ext>
            </a:extLst>
          </p:cNvPr>
          <p:cNvPicPr>
            <a:picLocks noChangeAspect="1"/>
          </p:cNvPicPr>
          <p:nvPr/>
        </p:nvPicPr>
        <p:blipFill>
          <a:blip r:embed="rId3"/>
          <a:stretch>
            <a:fillRect/>
          </a:stretch>
        </p:blipFill>
        <p:spPr>
          <a:xfrm>
            <a:off x="3918171" y="2507063"/>
            <a:ext cx="3569943" cy="2740495"/>
          </a:xfrm>
          <a:prstGeom prst="rect">
            <a:avLst/>
          </a:prstGeom>
        </p:spPr>
      </p:pic>
      <p:pic>
        <p:nvPicPr>
          <p:cNvPr id="7" name="Picture 6">
            <a:extLst>
              <a:ext uri="{FF2B5EF4-FFF2-40B4-BE49-F238E27FC236}">
                <a16:creationId xmlns:a16="http://schemas.microsoft.com/office/drawing/2014/main" id="{1FB63B34-DEF3-20C5-96B2-10D5AC10AF6E}"/>
              </a:ext>
            </a:extLst>
          </p:cNvPr>
          <p:cNvPicPr>
            <a:picLocks noChangeAspect="1"/>
          </p:cNvPicPr>
          <p:nvPr/>
        </p:nvPicPr>
        <p:blipFill>
          <a:blip r:embed="rId4"/>
          <a:stretch>
            <a:fillRect/>
          </a:stretch>
        </p:blipFill>
        <p:spPr>
          <a:xfrm>
            <a:off x="7811237" y="2578380"/>
            <a:ext cx="3569943" cy="2669178"/>
          </a:xfrm>
          <a:prstGeom prst="rect">
            <a:avLst/>
          </a:prstGeom>
        </p:spPr>
      </p:pic>
    </p:spTree>
    <p:extLst>
      <p:ext uri="{BB962C8B-B14F-4D97-AF65-F5344CB8AC3E}">
        <p14:creationId xmlns:p14="http://schemas.microsoft.com/office/powerpoint/2010/main" val="151017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3682-1D56-46EF-A03B-ED7199F3E173}"/>
              </a:ext>
            </a:extLst>
          </p:cNvPr>
          <p:cNvSpPr>
            <a:spLocks noGrp="1"/>
          </p:cNvSpPr>
          <p:nvPr>
            <p:ph type="title"/>
          </p:nvPr>
        </p:nvSpPr>
        <p:spPr/>
        <p:txBody>
          <a:bodyPr/>
          <a:lstStyle/>
          <a:p>
            <a:r>
              <a:rPr lang="en-SG" dirty="0">
                <a:solidFill>
                  <a:schemeClr val="accent4">
                    <a:lumMod val="50000"/>
                  </a:schemeClr>
                </a:solidFill>
              </a:rPr>
              <a:t>Regression Models (Decision Tree)</a:t>
            </a:r>
          </a:p>
        </p:txBody>
      </p:sp>
      <p:pic>
        <p:nvPicPr>
          <p:cNvPr id="6" name="Content Placeholder 5">
            <a:extLst>
              <a:ext uri="{FF2B5EF4-FFF2-40B4-BE49-F238E27FC236}">
                <a16:creationId xmlns:a16="http://schemas.microsoft.com/office/drawing/2014/main" id="{B9A59C02-861E-520F-6CD8-E794C79047DB}"/>
              </a:ext>
            </a:extLst>
          </p:cNvPr>
          <p:cNvPicPr>
            <a:picLocks noGrp="1" noChangeAspect="1"/>
          </p:cNvPicPr>
          <p:nvPr>
            <p:ph idx="1"/>
          </p:nvPr>
        </p:nvPicPr>
        <p:blipFill>
          <a:blip r:embed="rId2"/>
          <a:stretch>
            <a:fillRect/>
          </a:stretch>
        </p:blipFill>
        <p:spPr>
          <a:xfrm>
            <a:off x="400050" y="1859800"/>
            <a:ext cx="3790113" cy="2893004"/>
          </a:xfrm>
          <a:prstGeom prst="rect">
            <a:avLst/>
          </a:prstGeom>
        </p:spPr>
      </p:pic>
      <p:sp>
        <p:nvSpPr>
          <p:cNvPr id="4" name="Content Placeholder 4">
            <a:extLst>
              <a:ext uri="{FF2B5EF4-FFF2-40B4-BE49-F238E27FC236}">
                <a16:creationId xmlns:a16="http://schemas.microsoft.com/office/drawing/2014/main" id="{22FE4575-DF2C-4945-839E-D88FBFA2690F}"/>
              </a:ext>
            </a:extLst>
          </p:cNvPr>
          <p:cNvSpPr txBox="1">
            <a:spLocks/>
          </p:cNvSpPr>
          <p:nvPr/>
        </p:nvSpPr>
        <p:spPr>
          <a:xfrm>
            <a:off x="7067550" y="1859800"/>
            <a:ext cx="4724400" cy="4464799"/>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SG" sz="1200" dirty="0"/>
          </a:p>
        </p:txBody>
      </p:sp>
      <p:sp>
        <p:nvSpPr>
          <p:cNvPr id="8" name="Content Placeholder 4">
            <a:extLst>
              <a:ext uri="{FF2B5EF4-FFF2-40B4-BE49-F238E27FC236}">
                <a16:creationId xmlns:a16="http://schemas.microsoft.com/office/drawing/2014/main" id="{63474CF4-7D56-4DFE-B9AF-D89D6F13B218}"/>
              </a:ext>
            </a:extLst>
          </p:cNvPr>
          <p:cNvSpPr txBox="1">
            <a:spLocks/>
          </p:cNvSpPr>
          <p:nvPr/>
        </p:nvSpPr>
        <p:spPr>
          <a:xfrm>
            <a:off x="7391400" y="1859800"/>
            <a:ext cx="4400550" cy="423609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SG" sz="1200" dirty="0"/>
          </a:p>
        </p:txBody>
      </p:sp>
      <p:pic>
        <p:nvPicPr>
          <p:cNvPr id="7" name="Picture 6">
            <a:extLst>
              <a:ext uri="{FF2B5EF4-FFF2-40B4-BE49-F238E27FC236}">
                <a16:creationId xmlns:a16="http://schemas.microsoft.com/office/drawing/2014/main" id="{9E787FC3-6A4A-6F6E-7CD6-34DF49188243}"/>
              </a:ext>
            </a:extLst>
          </p:cNvPr>
          <p:cNvPicPr>
            <a:picLocks noChangeAspect="1"/>
          </p:cNvPicPr>
          <p:nvPr/>
        </p:nvPicPr>
        <p:blipFill>
          <a:blip r:embed="rId3"/>
          <a:stretch>
            <a:fillRect/>
          </a:stretch>
        </p:blipFill>
        <p:spPr>
          <a:xfrm>
            <a:off x="400050" y="4879499"/>
            <a:ext cx="5085303" cy="1216391"/>
          </a:xfrm>
          <a:prstGeom prst="rect">
            <a:avLst/>
          </a:prstGeom>
        </p:spPr>
      </p:pic>
      <p:pic>
        <p:nvPicPr>
          <p:cNvPr id="9" name="Picture 8">
            <a:extLst>
              <a:ext uri="{FF2B5EF4-FFF2-40B4-BE49-F238E27FC236}">
                <a16:creationId xmlns:a16="http://schemas.microsoft.com/office/drawing/2014/main" id="{951EF985-C97D-A055-5E74-DF737B0121D6}"/>
              </a:ext>
            </a:extLst>
          </p:cNvPr>
          <p:cNvPicPr>
            <a:picLocks noChangeAspect="1"/>
          </p:cNvPicPr>
          <p:nvPr/>
        </p:nvPicPr>
        <p:blipFill>
          <a:blip r:embed="rId4"/>
          <a:stretch>
            <a:fillRect/>
          </a:stretch>
        </p:blipFill>
        <p:spPr>
          <a:xfrm>
            <a:off x="6624533" y="1878201"/>
            <a:ext cx="1447800" cy="1663700"/>
          </a:xfrm>
          <a:prstGeom prst="rect">
            <a:avLst/>
          </a:prstGeom>
        </p:spPr>
      </p:pic>
      <p:sp>
        <p:nvSpPr>
          <p:cNvPr id="11" name="TextBox 10">
            <a:extLst>
              <a:ext uri="{FF2B5EF4-FFF2-40B4-BE49-F238E27FC236}">
                <a16:creationId xmlns:a16="http://schemas.microsoft.com/office/drawing/2014/main" id="{545DABF5-84ED-7074-F550-D4F29AC09FA7}"/>
              </a:ext>
            </a:extLst>
          </p:cNvPr>
          <p:cNvSpPr txBox="1"/>
          <p:nvPr/>
        </p:nvSpPr>
        <p:spPr>
          <a:xfrm>
            <a:off x="7831173" y="3202790"/>
            <a:ext cx="3848309" cy="2893100"/>
          </a:xfrm>
          <a:prstGeom prst="rect">
            <a:avLst/>
          </a:prstGeom>
          <a:noFill/>
        </p:spPr>
        <p:txBody>
          <a:bodyPr wrap="square">
            <a:spAutoFit/>
          </a:bodyPr>
          <a:lstStyle/>
          <a:p>
            <a:r>
              <a:rPr lang="en-IN" sz="1400" b="0" i="0" u="none" strike="noStrike" dirty="0">
                <a:solidFill>
                  <a:srgbClr val="000000"/>
                </a:solidFill>
                <a:effectLst/>
                <a:latin typeface="-webkit-standard"/>
              </a:rPr>
              <a:t>The Decision Tree regression model was used to predict </a:t>
            </a:r>
            <a:r>
              <a:rPr lang="en-IN" sz="1400" dirty="0"/>
              <a:t>price</a:t>
            </a:r>
            <a:r>
              <a:rPr lang="en-IN" sz="1400" b="0" i="0" u="none" strike="noStrike" dirty="0">
                <a:solidFill>
                  <a:srgbClr val="000000"/>
                </a:solidFill>
                <a:effectLst/>
                <a:latin typeface="-webkit-standard"/>
              </a:rPr>
              <a:t>, providing an interpretable and flexible approach to capture non-linear relationships in the data. The model achieved an </a:t>
            </a:r>
            <a:r>
              <a:rPr lang="en-IN" sz="1400" b="1" i="0" u="none" strike="noStrike" dirty="0">
                <a:solidFill>
                  <a:srgbClr val="000000"/>
                </a:solidFill>
                <a:effectLst/>
              </a:rPr>
              <a:t>R² score of 0.78</a:t>
            </a:r>
            <a:r>
              <a:rPr lang="en-IN" sz="1400" b="0" i="0" u="none" strike="noStrike" dirty="0">
                <a:solidFill>
                  <a:srgbClr val="000000"/>
                </a:solidFill>
                <a:effectLst/>
                <a:latin typeface="-webkit-standard"/>
              </a:rPr>
              <a:t> on the training set and 0.77 on the test set, indicating strong performance. Training metrics showed RMSE = 38.83 and MAE = 24.16, while test metrics were RMSE = 39.73 and MAE = 24.83. Feature importance analysis revealed the most significant predictors of </a:t>
            </a:r>
            <a:r>
              <a:rPr lang="en-IN" sz="1400" dirty="0"/>
              <a:t>price</a:t>
            </a:r>
            <a:r>
              <a:rPr lang="en-IN" sz="1400" b="0" i="0" u="none" strike="noStrike" dirty="0">
                <a:solidFill>
                  <a:srgbClr val="000000"/>
                </a:solidFill>
                <a:effectLst/>
                <a:latin typeface="-webkit-standard"/>
              </a:rPr>
              <a:t>, offering insights into the variables driving the model's predictions. The balanced training and test performance highlight the model's reliability.</a:t>
            </a:r>
            <a:endParaRPr lang="en-US" sz="1400" dirty="0"/>
          </a:p>
        </p:txBody>
      </p:sp>
      <p:pic>
        <p:nvPicPr>
          <p:cNvPr id="12" name="Picture 11">
            <a:extLst>
              <a:ext uri="{FF2B5EF4-FFF2-40B4-BE49-F238E27FC236}">
                <a16:creationId xmlns:a16="http://schemas.microsoft.com/office/drawing/2014/main" id="{414031F3-DC97-31DF-73AF-B36D380F95B6}"/>
              </a:ext>
            </a:extLst>
          </p:cNvPr>
          <p:cNvPicPr>
            <a:picLocks noChangeAspect="1"/>
          </p:cNvPicPr>
          <p:nvPr/>
        </p:nvPicPr>
        <p:blipFill>
          <a:blip r:embed="rId5"/>
          <a:stretch>
            <a:fillRect/>
          </a:stretch>
        </p:blipFill>
        <p:spPr>
          <a:xfrm>
            <a:off x="4308911" y="2119203"/>
            <a:ext cx="2153697" cy="1422698"/>
          </a:xfrm>
          <a:prstGeom prst="rect">
            <a:avLst/>
          </a:prstGeom>
        </p:spPr>
      </p:pic>
    </p:spTree>
    <p:extLst>
      <p:ext uri="{BB962C8B-B14F-4D97-AF65-F5344CB8AC3E}">
        <p14:creationId xmlns:p14="http://schemas.microsoft.com/office/powerpoint/2010/main" val="123050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3682-1D56-46EF-A03B-ED7199F3E173}"/>
              </a:ext>
            </a:extLst>
          </p:cNvPr>
          <p:cNvSpPr>
            <a:spLocks noGrp="1"/>
          </p:cNvSpPr>
          <p:nvPr>
            <p:ph type="title"/>
          </p:nvPr>
        </p:nvSpPr>
        <p:spPr/>
        <p:txBody>
          <a:bodyPr/>
          <a:lstStyle/>
          <a:p>
            <a:pPr>
              <a:lnSpc>
                <a:spcPct val="107000"/>
              </a:lnSpc>
              <a:spcAft>
                <a:spcPts val="800"/>
              </a:spcAft>
            </a:pPr>
            <a:r>
              <a:rPr lang="en-SG" sz="4000" dirty="0">
                <a:effectLst/>
                <a:latin typeface="Calibri" panose="020F0502020204030204" pitchFamily="34" charset="0"/>
                <a:ea typeface="Calibri" panose="020F0502020204030204" pitchFamily="34" charset="0"/>
                <a:cs typeface="Latha" panose="020B0604020202020204" pitchFamily="34" charset="0"/>
              </a:rPr>
              <a:t>Visualization of Decision Tree Regression</a:t>
            </a:r>
          </a:p>
        </p:txBody>
      </p:sp>
      <p:pic>
        <p:nvPicPr>
          <p:cNvPr id="3" name="Content Placeholder 2">
            <a:extLst>
              <a:ext uri="{FF2B5EF4-FFF2-40B4-BE49-F238E27FC236}">
                <a16:creationId xmlns:a16="http://schemas.microsoft.com/office/drawing/2014/main" id="{4CDB21C9-367E-9BA5-F2FE-A3DAFAD689E9}"/>
              </a:ext>
            </a:extLst>
          </p:cNvPr>
          <p:cNvPicPr>
            <a:picLocks noGrp="1" noChangeAspect="1"/>
          </p:cNvPicPr>
          <p:nvPr>
            <p:ph idx="1"/>
          </p:nvPr>
        </p:nvPicPr>
        <p:blipFill>
          <a:blip r:embed="rId2"/>
          <a:stretch>
            <a:fillRect/>
          </a:stretch>
        </p:blipFill>
        <p:spPr>
          <a:xfrm>
            <a:off x="400050" y="2431701"/>
            <a:ext cx="3350804" cy="2576565"/>
          </a:xfrm>
          <a:prstGeom prst="rect">
            <a:avLst/>
          </a:prstGeom>
        </p:spPr>
      </p:pic>
      <p:sp>
        <p:nvSpPr>
          <p:cNvPr id="4" name="Content Placeholder 4">
            <a:extLst>
              <a:ext uri="{FF2B5EF4-FFF2-40B4-BE49-F238E27FC236}">
                <a16:creationId xmlns:a16="http://schemas.microsoft.com/office/drawing/2014/main" id="{22FE4575-DF2C-4945-839E-D88FBFA2690F}"/>
              </a:ext>
            </a:extLst>
          </p:cNvPr>
          <p:cNvSpPr txBox="1">
            <a:spLocks/>
          </p:cNvSpPr>
          <p:nvPr/>
        </p:nvSpPr>
        <p:spPr>
          <a:xfrm>
            <a:off x="7067550" y="1859800"/>
            <a:ext cx="4724400" cy="4464799"/>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SG" sz="1200" dirty="0"/>
          </a:p>
        </p:txBody>
      </p:sp>
      <p:sp>
        <p:nvSpPr>
          <p:cNvPr id="8" name="Content Placeholder 4">
            <a:extLst>
              <a:ext uri="{FF2B5EF4-FFF2-40B4-BE49-F238E27FC236}">
                <a16:creationId xmlns:a16="http://schemas.microsoft.com/office/drawing/2014/main" id="{63474CF4-7D56-4DFE-B9AF-D89D6F13B218}"/>
              </a:ext>
            </a:extLst>
          </p:cNvPr>
          <p:cNvSpPr txBox="1">
            <a:spLocks/>
          </p:cNvSpPr>
          <p:nvPr/>
        </p:nvSpPr>
        <p:spPr>
          <a:xfrm>
            <a:off x="7486650" y="1832610"/>
            <a:ext cx="4400550" cy="423609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SG" sz="1200" dirty="0"/>
          </a:p>
        </p:txBody>
      </p:sp>
      <p:pic>
        <p:nvPicPr>
          <p:cNvPr id="6" name="Picture 5">
            <a:extLst>
              <a:ext uri="{FF2B5EF4-FFF2-40B4-BE49-F238E27FC236}">
                <a16:creationId xmlns:a16="http://schemas.microsoft.com/office/drawing/2014/main" id="{9DE31595-CA67-A428-8AEE-551203836515}"/>
              </a:ext>
            </a:extLst>
          </p:cNvPr>
          <p:cNvPicPr>
            <a:picLocks noChangeAspect="1"/>
          </p:cNvPicPr>
          <p:nvPr/>
        </p:nvPicPr>
        <p:blipFill>
          <a:blip r:embed="rId3"/>
          <a:stretch>
            <a:fillRect/>
          </a:stretch>
        </p:blipFill>
        <p:spPr>
          <a:xfrm>
            <a:off x="4022481" y="2360563"/>
            <a:ext cx="3687565" cy="2856661"/>
          </a:xfrm>
          <a:prstGeom prst="rect">
            <a:avLst/>
          </a:prstGeom>
        </p:spPr>
      </p:pic>
      <p:pic>
        <p:nvPicPr>
          <p:cNvPr id="7" name="Picture 6">
            <a:extLst>
              <a:ext uri="{FF2B5EF4-FFF2-40B4-BE49-F238E27FC236}">
                <a16:creationId xmlns:a16="http://schemas.microsoft.com/office/drawing/2014/main" id="{E3B9D5DF-DF0C-B308-C691-0E25AD16BBEF}"/>
              </a:ext>
            </a:extLst>
          </p:cNvPr>
          <p:cNvPicPr>
            <a:picLocks noChangeAspect="1"/>
          </p:cNvPicPr>
          <p:nvPr/>
        </p:nvPicPr>
        <p:blipFill>
          <a:blip r:embed="rId4"/>
          <a:stretch>
            <a:fillRect/>
          </a:stretch>
        </p:blipFill>
        <p:spPr>
          <a:xfrm>
            <a:off x="8104385" y="2303792"/>
            <a:ext cx="3687565" cy="2832379"/>
          </a:xfrm>
          <a:prstGeom prst="rect">
            <a:avLst/>
          </a:prstGeom>
        </p:spPr>
      </p:pic>
    </p:spTree>
    <p:extLst>
      <p:ext uri="{BB962C8B-B14F-4D97-AF65-F5344CB8AC3E}">
        <p14:creationId xmlns:p14="http://schemas.microsoft.com/office/powerpoint/2010/main" val="191374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3682-1D56-46EF-A03B-ED7199F3E173}"/>
              </a:ext>
            </a:extLst>
          </p:cNvPr>
          <p:cNvSpPr>
            <a:spLocks noGrp="1"/>
          </p:cNvSpPr>
          <p:nvPr>
            <p:ph type="title"/>
          </p:nvPr>
        </p:nvSpPr>
        <p:spPr/>
        <p:txBody>
          <a:bodyPr/>
          <a:lstStyle/>
          <a:p>
            <a:pPr>
              <a:lnSpc>
                <a:spcPct val="107000"/>
              </a:lnSpc>
              <a:spcAft>
                <a:spcPts val="800"/>
              </a:spcAft>
            </a:pPr>
            <a:r>
              <a:rPr lang="en-US" sz="4000" b="1" dirty="0">
                <a:solidFill>
                  <a:prstClr val="black">
                    <a:lumMod val="75000"/>
                    <a:lumOff val="25000"/>
                  </a:prstClr>
                </a:solidFill>
                <a:latin typeface="Calibri" panose="020F0502020204030204" pitchFamily="34" charset="0"/>
                <a:ea typeface="Calibri" panose="020F0502020204030204" pitchFamily="34" charset="0"/>
                <a:cs typeface="Latha" panose="020B0604020202020204" pitchFamily="34" charset="0"/>
              </a:rPr>
              <a:t>Clustering</a:t>
            </a:r>
            <a:endParaRPr lang="en-SG" sz="4000" dirty="0">
              <a:effectLst/>
              <a:latin typeface="Calibri" panose="020F0502020204030204" pitchFamily="34" charset="0"/>
              <a:ea typeface="Calibri" panose="020F0502020204030204" pitchFamily="34" charset="0"/>
              <a:cs typeface="Latha" panose="020B0604020202020204" pitchFamily="34" charset="0"/>
            </a:endParaRPr>
          </a:p>
        </p:txBody>
      </p:sp>
      <p:sp>
        <p:nvSpPr>
          <p:cNvPr id="4" name="Content Placeholder 4">
            <a:extLst>
              <a:ext uri="{FF2B5EF4-FFF2-40B4-BE49-F238E27FC236}">
                <a16:creationId xmlns:a16="http://schemas.microsoft.com/office/drawing/2014/main" id="{22FE4575-DF2C-4945-839E-D88FBFA2690F}"/>
              </a:ext>
            </a:extLst>
          </p:cNvPr>
          <p:cNvSpPr txBox="1">
            <a:spLocks/>
          </p:cNvSpPr>
          <p:nvPr/>
        </p:nvSpPr>
        <p:spPr>
          <a:xfrm>
            <a:off x="7067550" y="1859800"/>
            <a:ext cx="4724400" cy="4464799"/>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SG" sz="1200" dirty="0"/>
          </a:p>
        </p:txBody>
      </p:sp>
      <p:sp>
        <p:nvSpPr>
          <p:cNvPr id="8" name="Content Placeholder 4">
            <a:extLst>
              <a:ext uri="{FF2B5EF4-FFF2-40B4-BE49-F238E27FC236}">
                <a16:creationId xmlns:a16="http://schemas.microsoft.com/office/drawing/2014/main" id="{63474CF4-7D56-4DFE-B9AF-D89D6F13B218}"/>
              </a:ext>
            </a:extLst>
          </p:cNvPr>
          <p:cNvSpPr txBox="1">
            <a:spLocks/>
          </p:cNvSpPr>
          <p:nvPr/>
        </p:nvSpPr>
        <p:spPr>
          <a:xfrm>
            <a:off x="6629400" y="1783600"/>
            <a:ext cx="4724400" cy="4530088"/>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SG" sz="1200" dirty="0"/>
          </a:p>
        </p:txBody>
      </p:sp>
      <p:pic>
        <p:nvPicPr>
          <p:cNvPr id="3" name="Picture 2">
            <a:extLst>
              <a:ext uri="{FF2B5EF4-FFF2-40B4-BE49-F238E27FC236}">
                <a16:creationId xmlns:a16="http://schemas.microsoft.com/office/drawing/2014/main" id="{FDB0AA33-009C-4D17-1F2C-FCA3028EA5B2}"/>
              </a:ext>
            </a:extLst>
          </p:cNvPr>
          <p:cNvPicPr>
            <a:picLocks noChangeAspect="1"/>
          </p:cNvPicPr>
          <p:nvPr/>
        </p:nvPicPr>
        <p:blipFill>
          <a:blip r:embed="rId2"/>
          <a:stretch>
            <a:fillRect/>
          </a:stretch>
        </p:blipFill>
        <p:spPr>
          <a:xfrm>
            <a:off x="289309" y="1783600"/>
            <a:ext cx="4835141" cy="4430188"/>
          </a:xfrm>
          <a:prstGeom prst="rect">
            <a:avLst/>
          </a:prstGeom>
        </p:spPr>
      </p:pic>
      <p:pic>
        <p:nvPicPr>
          <p:cNvPr id="6" name="Picture 5">
            <a:extLst>
              <a:ext uri="{FF2B5EF4-FFF2-40B4-BE49-F238E27FC236}">
                <a16:creationId xmlns:a16="http://schemas.microsoft.com/office/drawing/2014/main" id="{E2552647-B809-5AA1-6161-9C35C8A49CF3}"/>
              </a:ext>
            </a:extLst>
          </p:cNvPr>
          <p:cNvPicPr>
            <a:picLocks noChangeAspect="1"/>
          </p:cNvPicPr>
          <p:nvPr/>
        </p:nvPicPr>
        <p:blipFill>
          <a:blip r:embed="rId3"/>
          <a:stretch>
            <a:fillRect/>
          </a:stretch>
        </p:blipFill>
        <p:spPr>
          <a:xfrm>
            <a:off x="6191250" y="1935508"/>
            <a:ext cx="4418786" cy="1535165"/>
          </a:xfrm>
          <a:prstGeom prst="rect">
            <a:avLst/>
          </a:prstGeom>
        </p:spPr>
      </p:pic>
      <p:sp>
        <p:nvSpPr>
          <p:cNvPr id="9" name="TextBox 8">
            <a:extLst>
              <a:ext uri="{FF2B5EF4-FFF2-40B4-BE49-F238E27FC236}">
                <a16:creationId xmlns:a16="http://schemas.microsoft.com/office/drawing/2014/main" id="{6ED29616-CE47-F2BB-DA9B-6137041614E5}"/>
              </a:ext>
            </a:extLst>
          </p:cNvPr>
          <p:cNvSpPr txBox="1"/>
          <p:nvPr/>
        </p:nvSpPr>
        <p:spPr>
          <a:xfrm>
            <a:off x="5562600" y="3768796"/>
            <a:ext cx="6099348" cy="2246769"/>
          </a:xfrm>
          <a:prstGeom prst="rect">
            <a:avLst/>
          </a:prstGeom>
          <a:noFill/>
        </p:spPr>
        <p:txBody>
          <a:bodyPr wrap="square">
            <a:spAutoFit/>
          </a:bodyPr>
          <a:lstStyle/>
          <a:p>
            <a:r>
              <a:rPr lang="en-IN" sz="1400" b="0" i="0" u="none" strike="noStrike" dirty="0">
                <a:solidFill>
                  <a:srgbClr val="000000"/>
                </a:solidFill>
                <a:effectLst/>
                <a:latin typeface="-webkit-standard"/>
              </a:rPr>
              <a:t>The clustering analysis was conducted using the </a:t>
            </a:r>
            <a:r>
              <a:rPr lang="en-IN" sz="1400" b="1" i="0" u="none" strike="noStrike" dirty="0">
                <a:solidFill>
                  <a:srgbClr val="000000"/>
                </a:solidFill>
                <a:effectLst/>
              </a:rPr>
              <a:t>K-Means algorithm</a:t>
            </a:r>
            <a:r>
              <a:rPr lang="en-IN" sz="1400" b="0" i="0" u="none" strike="noStrike" dirty="0">
                <a:solidFill>
                  <a:srgbClr val="000000"/>
                </a:solidFill>
                <a:effectLst/>
                <a:latin typeface="-webkit-standard"/>
              </a:rPr>
              <a:t> to group listings based on key features like </a:t>
            </a:r>
            <a:r>
              <a:rPr lang="en-IN" sz="1400" dirty="0"/>
              <a:t>price</a:t>
            </a:r>
            <a:r>
              <a:rPr lang="en-IN" sz="1400" b="0" i="0" u="none" strike="noStrike" dirty="0">
                <a:solidFill>
                  <a:srgbClr val="000000"/>
                </a:solidFill>
                <a:effectLst/>
                <a:latin typeface="-webkit-standard"/>
              </a:rPr>
              <a:t>, </a:t>
            </a:r>
            <a:r>
              <a:rPr lang="en-IN" sz="1400" dirty="0" err="1"/>
              <a:t>minimum_nights</a:t>
            </a:r>
            <a:r>
              <a:rPr lang="en-IN" sz="1400" b="0" i="0" u="none" strike="noStrike" dirty="0">
                <a:solidFill>
                  <a:srgbClr val="000000"/>
                </a:solidFill>
                <a:effectLst/>
                <a:latin typeface="-webkit-standard"/>
              </a:rPr>
              <a:t>, and </a:t>
            </a:r>
            <a:r>
              <a:rPr lang="en-IN" sz="1400" dirty="0"/>
              <a:t>availability_365</a:t>
            </a:r>
            <a:r>
              <a:rPr lang="en-IN" sz="1400" b="0" i="0" u="none" strike="noStrike" dirty="0">
                <a:solidFill>
                  <a:srgbClr val="000000"/>
                </a:solidFill>
                <a:effectLst/>
                <a:latin typeface="-webkit-standard"/>
              </a:rPr>
              <a:t>. Multiple feature combinations were evaluated, including individual features and their combinations, to identify optimal clustering patterns. Data was standardized using </a:t>
            </a:r>
            <a:r>
              <a:rPr lang="en-IN" sz="1400" dirty="0" err="1"/>
              <a:t>StandardScaler</a:t>
            </a:r>
            <a:r>
              <a:rPr lang="en-IN" sz="1400" b="0" i="0" u="none" strike="noStrike" dirty="0">
                <a:solidFill>
                  <a:srgbClr val="000000"/>
                </a:solidFill>
                <a:effectLst/>
                <a:latin typeface="-webkit-standard"/>
              </a:rPr>
              <a:t>, and the </a:t>
            </a:r>
            <a:r>
              <a:rPr lang="en-IN" sz="1400" b="1" i="0" u="none" strike="noStrike" dirty="0">
                <a:solidFill>
                  <a:srgbClr val="000000"/>
                </a:solidFill>
                <a:effectLst/>
              </a:rPr>
              <a:t>Elbow Method</a:t>
            </a:r>
            <a:r>
              <a:rPr lang="en-IN" sz="1400" b="0" i="0" u="none" strike="noStrike" dirty="0">
                <a:solidFill>
                  <a:srgbClr val="000000"/>
                </a:solidFill>
                <a:effectLst/>
                <a:latin typeface="-webkit-standard"/>
              </a:rPr>
              <a:t> was used to determine the optimal number of clusters by </a:t>
            </a:r>
            <a:r>
              <a:rPr lang="en-IN" sz="1400" b="0" i="0" u="none" strike="noStrike" dirty="0" err="1">
                <a:solidFill>
                  <a:srgbClr val="000000"/>
                </a:solidFill>
                <a:effectLst/>
                <a:latin typeface="-webkit-standard"/>
              </a:rPr>
              <a:t>analyzing</a:t>
            </a:r>
            <a:r>
              <a:rPr lang="en-IN" sz="1400" b="0" i="0" u="none" strike="noStrike" dirty="0">
                <a:solidFill>
                  <a:srgbClr val="000000"/>
                </a:solidFill>
                <a:effectLst/>
                <a:latin typeface="-webkit-standard"/>
              </a:rPr>
              <a:t> inertia values. The model identified distinct clusters that represent groupings of listings with similar characteristics, enabling insights into pricing trends, availability patterns, and guest stay durations. This analysis provides a foundation for segmenting listings and targeting specific customer groups.</a:t>
            </a:r>
            <a:endParaRPr lang="en-US" sz="1400" dirty="0"/>
          </a:p>
        </p:txBody>
      </p:sp>
    </p:spTree>
    <p:extLst>
      <p:ext uri="{BB962C8B-B14F-4D97-AF65-F5344CB8AC3E}">
        <p14:creationId xmlns:p14="http://schemas.microsoft.com/office/powerpoint/2010/main" val="362368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A6A5E-808A-02E0-C5B1-3752C44DB2E3}"/>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5B9EBAF-38A7-4736-B7D4-FCB6CAD3E35A}"/>
              </a:ext>
            </a:extLst>
          </p:cNvPr>
          <p:cNvSpPr>
            <a:spLocks noGrp="1"/>
          </p:cNvSpPr>
          <p:nvPr>
            <p:ph idx="1"/>
          </p:nvPr>
        </p:nvSpPr>
        <p:spPr>
          <a:xfrm>
            <a:off x="1097280" y="1859801"/>
            <a:ext cx="10058400" cy="4236090"/>
          </a:xfrm>
        </p:spPr>
        <p:txBody>
          <a:bodyPr>
            <a:noAutofit/>
          </a:bodyPr>
          <a:lstStyle/>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DCA8550A-EABB-6F30-CAEF-33773FE94C48}"/>
              </a:ext>
            </a:extLst>
          </p:cNvPr>
          <p:cNvSpPr txBox="1">
            <a:spLocks/>
          </p:cNvSpPr>
          <p:nvPr/>
        </p:nvSpPr>
        <p:spPr>
          <a:xfrm>
            <a:off x="1097280" y="237835"/>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US" sz="2800" b="1" dirty="0">
                <a:solidFill>
                  <a:prstClr val="black">
                    <a:lumMod val="75000"/>
                    <a:lumOff val="25000"/>
                  </a:prstClr>
                </a:solidFill>
                <a:latin typeface="Calibri" panose="020F0502020204030204" pitchFamily="34" charset="0"/>
                <a:ea typeface="Calibri" panose="020F0502020204030204" pitchFamily="34" charset="0"/>
                <a:cs typeface="Latha" panose="020B0604020202020204" pitchFamily="34" charset="0"/>
              </a:rPr>
              <a:t>Visualization for Clusters (Elbow method and K Means Algorithm)</a:t>
            </a:r>
            <a:endParaRPr lang="en-SG" sz="2800" dirty="0">
              <a:latin typeface="Calibri" panose="020F0502020204030204" pitchFamily="34" charset="0"/>
              <a:ea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B876B12A-5D7B-E8F6-94C2-9114B8786FEE}"/>
              </a:ext>
            </a:extLst>
          </p:cNvPr>
          <p:cNvPicPr>
            <a:picLocks noChangeAspect="1"/>
          </p:cNvPicPr>
          <p:nvPr/>
        </p:nvPicPr>
        <p:blipFill>
          <a:blip r:embed="rId2"/>
          <a:stretch>
            <a:fillRect/>
          </a:stretch>
        </p:blipFill>
        <p:spPr>
          <a:xfrm>
            <a:off x="251812" y="1859801"/>
            <a:ext cx="3667046" cy="2187929"/>
          </a:xfrm>
          <a:prstGeom prst="rect">
            <a:avLst/>
          </a:prstGeom>
        </p:spPr>
      </p:pic>
      <p:pic>
        <p:nvPicPr>
          <p:cNvPr id="3" name="Picture 2">
            <a:extLst>
              <a:ext uri="{FF2B5EF4-FFF2-40B4-BE49-F238E27FC236}">
                <a16:creationId xmlns:a16="http://schemas.microsoft.com/office/drawing/2014/main" id="{4134D2B7-3388-108C-4553-D8EE89D7BABE}"/>
              </a:ext>
            </a:extLst>
          </p:cNvPr>
          <p:cNvPicPr>
            <a:picLocks noChangeAspect="1"/>
          </p:cNvPicPr>
          <p:nvPr/>
        </p:nvPicPr>
        <p:blipFill>
          <a:blip r:embed="rId3"/>
          <a:stretch>
            <a:fillRect/>
          </a:stretch>
        </p:blipFill>
        <p:spPr>
          <a:xfrm>
            <a:off x="7024579" y="2157181"/>
            <a:ext cx="5067829" cy="3329588"/>
          </a:xfrm>
          <a:prstGeom prst="rect">
            <a:avLst/>
          </a:prstGeom>
        </p:spPr>
      </p:pic>
      <p:sp>
        <p:nvSpPr>
          <p:cNvPr id="7" name="TextBox 6">
            <a:extLst>
              <a:ext uri="{FF2B5EF4-FFF2-40B4-BE49-F238E27FC236}">
                <a16:creationId xmlns:a16="http://schemas.microsoft.com/office/drawing/2014/main" id="{348DC021-07F2-5691-CC38-0E840E8C6F5F}"/>
              </a:ext>
            </a:extLst>
          </p:cNvPr>
          <p:cNvSpPr txBox="1"/>
          <p:nvPr/>
        </p:nvSpPr>
        <p:spPr>
          <a:xfrm>
            <a:off x="4039437" y="1984993"/>
            <a:ext cx="3159705" cy="4247317"/>
          </a:xfrm>
          <a:prstGeom prst="rect">
            <a:avLst/>
          </a:prstGeom>
          <a:noFill/>
        </p:spPr>
        <p:txBody>
          <a:bodyPr wrap="square">
            <a:spAutoFit/>
          </a:bodyPr>
          <a:lstStyle/>
          <a:p>
            <a:pPr algn="l"/>
            <a:r>
              <a:rPr lang="en-IN" sz="1000" b="0" i="0" u="none" strike="noStrike" dirty="0">
                <a:solidFill>
                  <a:srgbClr val="000000"/>
                </a:solidFill>
                <a:effectLst/>
              </a:rPr>
              <a:t>The </a:t>
            </a:r>
            <a:r>
              <a:rPr lang="en-IN" sz="1000" b="1" i="0" u="none" strike="noStrike" dirty="0">
                <a:solidFill>
                  <a:srgbClr val="000000"/>
                </a:solidFill>
                <a:effectLst/>
              </a:rPr>
              <a:t>Elbow Method</a:t>
            </a:r>
            <a:r>
              <a:rPr lang="en-IN" sz="1000" b="0" i="0" u="none" strike="noStrike" dirty="0">
                <a:solidFill>
                  <a:srgbClr val="000000"/>
                </a:solidFill>
                <a:effectLst/>
              </a:rPr>
              <a:t> (left chart) was used to determine the optimal number of clusters by plotting the inertia values against the number of clusters (k). A clear "elbow" was observed at </a:t>
            </a:r>
            <a:r>
              <a:rPr lang="en-IN" sz="1000" b="1" i="0" u="none" strike="noStrike" dirty="0">
                <a:solidFill>
                  <a:srgbClr val="000000"/>
                </a:solidFill>
                <a:effectLst/>
              </a:rPr>
              <a:t>k=4</a:t>
            </a:r>
            <a:r>
              <a:rPr lang="en-IN" sz="1000" b="0" i="0" u="none" strike="noStrike" dirty="0">
                <a:solidFill>
                  <a:srgbClr val="000000"/>
                </a:solidFill>
                <a:effectLst/>
              </a:rPr>
              <a:t>, indicating the optimal number of clusters for the dataset.</a:t>
            </a:r>
          </a:p>
          <a:p>
            <a:pPr algn="l"/>
            <a:r>
              <a:rPr lang="en-IN" sz="1000" b="0" i="0" u="none" strike="noStrike" dirty="0">
                <a:solidFill>
                  <a:srgbClr val="000000"/>
                </a:solidFill>
                <a:effectLst/>
              </a:rPr>
              <a:t>The </a:t>
            </a:r>
            <a:r>
              <a:rPr lang="en-IN" sz="1000" b="1" i="0" u="none" strike="noStrike" dirty="0">
                <a:solidFill>
                  <a:srgbClr val="000000"/>
                </a:solidFill>
                <a:effectLst/>
              </a:rPr>
              <a:t>K-Means clustering result</a:t>
            </a:r>
            <a:r>
              <a:rPr lang="en-IN" sz="1000" b="0" i="0" u="none" strike="noStrike" dirty="0">
                <a:solidFill>
                  <a:srgbClr val="000000"/>
                </a:solidFill>
                <a:effectLst/>
              </a:rPr>
              <a:t> (right chart) visualizes the clusters formed based on price and availability_365. Four distinct clusters are highlighted with different </a:t>
            </a:r>
            <a:r>
              <a:rPr lang="en-IN" sz="1000" b="0" i="0" u="none" strike="noStrike" dirty="0" err="1">
                <a:solidFill>
                  <a:srgbClr val="000000"/>
                </a:solidFill>
                <a:effectLst/>
              </a:rPr>
              <a:t>colors</a:t>
            </a:r>
            <a:r>
              <a:rPr lang="en-IN" sz="1000" b="0" i="0" u="none" strike="noStrike" dirty="0">
                <a:solidFill>
                  <a:srgbClr val="000000"/>
                </a:solidFill>
                <a:effectLst/>
              </a:rPr>
              <a:t>, representing groups of listings with similar pricing and availability patterns.</a:t>
            </a:r>
          </a:p>
          <a:p>
            <a:pPr algn="l"/>
            <a:r>
              <a:rPr lang="en-IN" sz="1000" b="0" i="0" u="none" strike="noStrike" dirty="0">
                <a:solidFill>
                  <a:srgbClr val="000000"/>
                </a:solidFill>
                <a:effectLst/>
              </a:rPr>
              <a:t>This clustering approach helps identify meaningful patterns, such as groups with low prices and limited availability versus high prices with year-round availability, aiding decision-making and targeted analysis.</a:t>
            </a:r>
            <a:br>
              <a:rPr lang="en-IN" sz="1000" b="0" i="0" u="none" strike="noStrike" dirty="0">
                <a:solidFill>
                  <a:srgbClr val="000000"/>
                </a:solidFill>
                <a:effectLst/>
              </a:rPr>
            </a:br>
            <a:r>
              <a:rPr lang="en-IN" sz="1000" b="0" i="0" u="none" strike="noStrike" dirty="0">
                <a:solidFill>
                  <a:srgbClr val="000000"/>
                </a:solidFill>
                <a:effectLst/>
                <a:latin typeface="-webkit-standard"/>
              </a:rPr>
              <a:t>The </a:t>
            </a:r>
            <a:r>
              <a:rPr lang="en-IN" sz="1000" b="1" i="0" u="none" strike="noStrike" dirty="0">
                <a:solidFill>
                  <a:srgbClr val="000000"/>
                </a:solidFill>
                <a:effectLst/>
              </a:rPr>
              <a:t>Silhouette Score</a:t>
            </a:r>
            <a:r>
              <a:rPr lang="en-IN" sz="1000" b="0" i="0" u="none" strike="noStrike" dirty="0">
                <a:solidFill>
                  <a:srgbClr val="000000"/>
                </a:solidFill>
                <a:effectLst/>
                <a:latin typeface="-webkit-standard"/>
              </a:rPr>
              <a:t>, which measures the quality of clustering, was calculated for different feature combinations. Higher scores indicate well-defined clusters. For individual features like </a:t>
            </a:r>
            <a:r>
              <a:rPr lang="en-IN" sz="1000" dirty="0"/>
              <a:t>availability_365</a:t>
            </a:r>
            <a:r>
              <a:rPr lang="en-IN" sz="1000" b="0" i="0" u="none" strike="noStrike" dirty="0">
                <a:solidFill>
                  <a:srgbClr val="000000"/>
                </a:solidFill>
                <a:effectLst/>
                <a:latin typeface="-webkit-standard"/>
              </a:rPr>
              <a:t>, the Silhouette Score was </a:t>
            </a:r>
            <a:r>
              <a:rPr lang="en-IN" sz="1000" b="1" i="0" u="none" strike="noStrike" dirty="0">
                <a:solidFill>
                  <a:srgbClr val="000000"/>
                </a:solidFill>
                <a:effectLst/>
              </a:rPr>
              <a:t>0.734</a:t>
            </a:r>
            <a:r>
              <a:rPr lang="en-IN" sz="1000" b="0" i="0" u="none" strike="noStrike" dirty="0">
                <a:solidFill>
                  <a:srgbClr val="000000"/>
                </a:solidFill>
                <a:effectLst/>
                <a:latin typeface="-webkit-standard"/>
              </a:rPr>
              <a:t>, reflecting strong cluster separation. For combined features such as </a:t>
            </a:r>
            <a:r>
              <a:rPr lang="en-IN" sz="1000" dirty="0"/>
              <a:t>price</a:t>
            </a:r>
            <a:r>
              <a:rPr lang="en-IN" sz="1000" b="0" i="0" u="none" strike="noStrike" dirty="0">
                <a:solidFill>
                  <a:srgbClr val="000000"/>
                </a:solidFill>
                <a:effectLst/>
                <a:latin typeface="-webkit-standard"/>
              </a:rPr>
              <a:t> and </a:t>
            </a:r>
            <a:r>
              <a:rPr lang="en-IN" sz="1000" dirty="0" err="1"/>
              <a:t>minimum_nights</a:t>
            </a:r>
            <a:r>
              <a:rPr lang="en-IN" sz="1000" b="0" i="0" u="none" strike="noStrike" dirty="0">
                <a:solidFill>
                  <a:srgbClr val="000000"/>
                </a:solidFill>
                <a:effectLst/>
                <a:latin typeface="-webkit-standard"/>
              </a:rPr>
              <a:t>, the score dropped to </a:t>
            </a:r>
            <a:r>
              <a:rPr lang="en-IN" sz="1000" b="1" i="0" u="none" strike="noStrike" dirty="0">
                <a:solidFill>
                  <a:srgbClr val="000000"/>
                </a:solidFill>
                <a:effectLst/>
              </a:rPr>
              <a:t>0.398</a:t>
            </a:r>
            <a:r>
              <a:rPr lang="en-IN" sz="1000" b="0" i="0" u="none" strike="noStrike" dirty="0">
                <a:solidFill>
                  <a:srgbClr val="000000"/>
                </a:solidFill>
                <a:effectLst/>
                <a:latin typeface="-webkit-standard"/>
              </a:rPr>
              <a:t>, suggesting overlapping clusters. This analysis confirms that single features like </a:t>
            </a:r>
            <a:r>
              <a:rPr lang="en-IN" sz="1000" dirty="0"/>
              <a:t>availability_365</a:t>
            </a:r>
            <a:r>
              <a:rPr lang="en-IN" sz="1000" b="0" i="0" u="none" strike="noStrike" dirty="0">
                <a:solidFill>
                  <a:srgbClr val="000000"/>
                </a:solidFill>
                <a:effectLst/>
                <a:latin typeface="-webkit-standard"/>
              </a:rPr>
              <a:t> create more distinct clusters, while combinations may require further refinement. The optimal number of clusters was generally found to be </a:t>
            </a:r>
            <a:r>
              <a:rPr lang="en-IN" sz="1000" b="1" i="0" u="none" strike="noStrike" dirty="0">
                <a:solidFill>
                  <a:srgbClr val="000000"/>
                </a:solidFill>
                <a:effectLst/>
              </a:rPr>
              <a:t>k=4</a:t>
            </a:r>
            <a:r>
              <a:rPr lang="en-IN" sz="1000" b="0" i="0" u="none" strike="noStrike" dirty="0">
                <a:solidFill>
                  <a:srgbClr val="000000"/>
                </a:solidFill>
                <a:effectLst/>
                <a:latin typeface="-webkit-standard"/>
              </a:rPr>
              <a:t> based on the Elbow Method and Silhouette Score.</a:t>
            </a:r>
            <a:endParaRPr lang="en-IN" sz="1000" b="0" i="0" u="none" strike="noStrike" dirty="0">
              <a:solidFill>
                <a:srgbClr val="000000"/>
              </a:solidFill>
              <a:effectLst/>
            </a:endParaRPr>
          </a:p>
        </p:txBody>
      </p:sp>
      <p:pic>
        <p:nvPicPr>
          <p:cNvPr id="4" name="Picture 3">
            <a:extLst>
              <a:ext uri="{FF2B5EF4-FFF2-40B4-BE49-F238E27FC236}">
                <a16:creationId xmlns:a16="http://schemas.microsoft.com/office/drawing/2014/main" id="{E46214ED-ED8B-015D-8FC2-CDEEBBD9D1C9}"/>
              </a:ext>
            </a:extLst>
          </p:cNvPr>
          <p:cNvPicPr>
            <a:picLocks noChangeAspect="1"/>
          </p:cNvPicPr>
          <p:nvPr/>
        </p:nvPicPr>
        <p:blipFill>
          <a:blip r:embed="rId4"/>
          <a:stretch>
            <a:fillRect/>
          </a:stretch>
        </p:blipFill>
        <p:spPr>
          <a:xfrm>
            <a:off x="357395" y="4111286"/>
            <a:ext cx="3358339" cy="2072867"/>
          </a:xfrm>
          <a:prstGeom prst="rect">
            <a:avLst/>
          </a:prstGeom>
        </p:spPr>
      </p:pic>
    </p:spTree>
    <p:extLst>
      <p:ext uri="{BB962C8B-B14F-4D97-AF65-F5344CB8AC3E}">
        <p14:creationId xmlns:p14="http://schemas.microsoft.com/office/powerpoint/2010/main" val="551774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3682-1D56-46EF-A03B-ED7199F3E173}"/>
              </a:ext>
            </a:extLst>
          </p:cNvPr>
          <p:cNvSpPr>
            <a:spLocks noGrp="1"/>
          </p:cNvSpPr>
          <p:nvPr>
            <p:ph type="title"/>
          </p:nvPr>
        </p:nvSpPr>
        <p:spPr/>
        <p:txBody>
          <a:bodyPr/>
          <a:lstStyle/>
          <a:p>
            <a:r>
              <a:rPr lang="en-SG" b="1" dirty="0">
                <a:solidFill>
                  <a:schemeClr val="accent4">
                    <a:lumMod val="50000"/>
                  </a:schemeClr>
                </a:solidFill>
              </a:rPr>
              <a:t>Dataset Overview</a:t>
            </a:r>
          </a:p>
        </p:txBody>
      </p:sp>
      <p:sp>
        <p:nvSpPr>
          <p:cNvPr id="5" name="Content Placeholder 4">
            <a:extLst>
              <a:ext uri="{FF2B5EF4-FFF2-40B4-BE49-F238E27FC236}">
                <a16:creationId xmlns:a16="http://schemas.microsoft.com/office/drawing/2014/main" id="{FE341703-4604-45A0-8029-77C4C4810A17}"/>
              </a:ext>
            </a:extLst>
          </p:cNvPr>
          <p:cNvSpPr>
            <a:spLocks noGrp="1"/>
          </p:cNvSpPr>
          <p:nvPr>
            <p:ph idx="1"/>
          </p:nvPr>
        </p:nvSpPr>
        <p:spPr>
          <a:xfrm>
            <a:off x="1097279" y="1845734"/>
            <a:ext cx="10502841" cy="4236090"/>
          </a:xfrm>
        </p:spPr>
        <p:txBody>
          <a:bodyPr>
            <a:noAutofit/>
          </a:bodyPr>
          <a:lstStyle/>
          <a:p>
            <a:pPr>
              <a:buFont typeface="Arial" panose="020B0604020202020204" pitchFamily="34" charset="0"/>
              <a:buChar char="•"/>
            </a:pPr>
            <a:r>
              <a:rPr lang="en-US" b="1" dirty="0"/>
              <a:t> Dataset Name : AB_NYC_2019</a:t>
            </a:r>
          </a:p>
          <a:p>
            <a:pPr>
              <a:buFont typeface="Arial" panose="020B0604020202020204" pitchFamily="34" charset="0"/>
              <a:buChar char="•"/>
            </a:pPr>
            <a:r>
              <a:rPr lang="en-US" b="1" dirty="0"/>
              <a:t>Key Fields – Latitude , Longitude, room type ,price ,minimum nights , number of reviews ,   		        Availability_365</a:t>
            </a:r>
          </a:p>
          <a:p>
            <a:pPr>
              <a:buFont typeface="Arial" panose="020B0604020202020204" pitchFamily="34" charset="0"/>
              <a:buChar char="•"/>
            </a:pPr>
            <a:r>
              <a:rPr lang="en-US" b="1" dirty="0"/>
              <a:t>Dataset Size – 48,895 rows,16 column</a:t>
            </a:r>
          </a:p>
          <a:p>
            <a:pPr marL="0" indent="0">
              <a:buNone/>
            </a:pPr>
            <a:endParaRPr lang="en-US" b="1" dirty="0"/>
          </a:p>
        </p:txBody>
      </p:sp>
      <p:pic>
        <p:nvPicPr>
          <p:cNvPr id="3" name="Picture 2">
            <a:extLst>
              <a:ext uri="{FF2B5EF4-FFF2-40B4-BE49-F238E27FC236}">
                <a16:creationId xmlns:a16="http://schemas.microsoft.com/office/drawing/2014/main" id="{E5743305-0D0E-8CD5-021E-355A4AF4A1BB}"/>
              </a:ext>
            </a:extLst>
          </p:cNvPr>
          <p:cNvPicPr>
            <a:picLocks noChangeAspect="1"/>
          </p:cNvPicPr>
          <p:nvPr/>
        </p:nvPicPr>
        <p:blipFill>
          <a:blip r:embed="rId2"/>
          <a:stretch>
            <a:fillRect/>
          </a:stretch>
        </p:blipFill>
        <p:spPr>
          <a:xfrm>
            <a:off x="268933" y="3547068"/>
            <a:ext cx="11673248" cy="2160396"/>
          </a:xfrm>
          <a:prstGeom prst="rect">
            <a:avLst/>
          </a:prstGeom>
        </p:spPr>
      </p:pic>
    </p:spTree>
    <p:extLst>
      <p:ext uri="{BB962C8B-B14F-4D97-AF65-F5344CB8AC3E}">
        <p14:creationId xmlns:p14="http://schemas.microsoft.com/office/powerpoint/2010/main" val="89599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341703-4604-45A0-8029-77C4C4810A17}"/>
              </a:ext>
            </a:extLst>
          </p:cNvPr>
          <p:cNvSpPr>
            <a:spLocks noGrp="1"/>
          </p:cNvSpPr>
          <p:nvPr>
            <p:ph idx="1"/>
          </p:nvPr>
        </p:nvSpPr>
        <p:spPr>
          <a:xfrm>
            <a:off x="1097280" y="1859801"/>
            <a:ext cx="10058400" cy="4236090"/>
          </a:xfrm>
        </p:spPr>
        <p:txBody>
          <a:bodyPr>
            <a:noAutofit/>
          </a:bodyPr>
          <a:lstStyle/>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7B3D4EDB-ACFC-4ACA-8E39-BD053AECD0A7}"/>
              </a:ext>
            </a:extLst>
          </p:cNvPr>
          <p:cNvSpPr txBox="1">
            <a:spLocks/>
          </p:cNvSpPr>
          <p:nvPr/>
        </p:nvSpPr>
        <p:spPr>
          <a:xfrm>
            <a:off x="1097280" y="237835"/>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SG" sz="2800" dirty="0">
                <a:latin typeface="Calibri" panose="020F0502020204030204" pitchFamily="34" charset="0"/>
                <a:ea typeface="Calibri" panose="020F0502020204030204" pitchFamily="34" charset="0"/>
                <a:cs typeface="Latha" panose="020B0604020202020204" pitchFamily="34" charset="0"/>
              </a:rPr>
              <a:t>Model Evaluation (Regression)</a:t>
            </a:r>
          </a:p>
        </p:txBody>
      </p:sp>
      <p:pic>
        <p:nvPicPr>
          <p:cNvPr id="9" name="Picture 8">
            <a:extLst>
              <a:ext uri="{FF2B5EF4-FFF2-40B4-BE49-F238E27FC236}">
                <a16:creationId xmlns:a16="http://schemas.microsoft.com/office/drawing/2014/main" id="{2067DB0F-808C-F6D6-05DA-8DEE15C4E464}"/>
              </a:ext>
            </a:extLst>
          </p:cNvPr>
          <p:cNvPicPr>
            <a:picLocks noChangeAspect="1"/>
          </p:cNvPicPr>
          <p:nvPr/>
        </p:nvPicPr>
        <p:blipFill>
          <a:blip r:embed="rId2"/>
          <a:stretch>
            <a:fillRect/>
          </a:stretch>
        </p:blipFill>
        <p:spPr>
          <a:xfrm>
            <a:off x="250371" y="1859801"/>
            <a:ext cx="6798609" cy="2632987"/>
          </a:xfrm>
          <a:prstGeom prst="rect">
            <a:avLst/>
          </a:prstGeom>
        </p:spPr>
      </p:pic>
      <p:sp>
        <p:nvSpPr>
          <p:cNvPr id="11" name="TextBox 10">
            <a:extLst>
              <a:ext uri="{FF2B5EF4-FFF2-40B4-BE49-F238E27FC236}">
                <a16:creationId xmlns:a16="http://schemas.microsoft.com/office/drawing/2014/main" id="{F6414920-A243-E5B6-61B4-27D47C09F483}"/>
              </a:ext>
            </a:extLst>
          </p:cNvPr>
          <p:cNvSpPr txBox="1"/>
          <p:nvPr/>
        </p:nvSpPr>
        <p:spPr>
          <a:xfrm>
            <a:off x="7506118" y="1965998"/>
            <a:ext cx="3392720" cy="3754874"/>
          </a:xfrm>
          <a:prstGeom prst="rect">
            <a:avLst/>
          </a:prstGeom>
          <a:noFill/>
        </p:spPr>
        <p:txBody>
          <a:bodyPr wrap="square">
            <a:spAutoFit/>
          </a:bodyPr>
          <a:lstStyle/>
          <a:p>
            <a:r>
              <a:rPr lang="en-IN" sz="1400" b="0" i="0" u="none" strike="noStrike" dirty="0">
                <a:solidFill>
                  <a:srgbClr val="000000"/>
                </a:solidFill>
                <a:effectLst/>
                <a:latin typeface="-webkit-standard"/>
              </a:rPr>
              <a:t>The model evaluation was performed using metrics like </a:t>
            </a:r>
            <a:r>
              <a:rPr lang="en-IN" sz="1400" b="1" i="0" u="none" strike="noStrike" dirty="0">
                <a:solidFill>
                  <a:srgbClr val="000000"/>
                </a:solidFill>
                <a:effectLst/>
              </a:rPr>
              <a:t>R² score</a:t>
            </a:r>
            <a:r>
              <a:rPr lang="en-IN" sz="1400" b="0" i="0" u="none" strike="noStrike" dirty="0">
                <a:solidFill>
                  <a:srgbClr val="000000"/>
                </a:solidFill>
                <a:effectLst/>
                <a:latin typeface="-webkit-standard"/>
              </a:rPr>
              <a:t>, </a:t>
            </a:r>
            <a:r>
              <a:rPr lang="en-IN" sz="1400" b="1" i="0" u="none" strike="noStrike" dirty="0">
                <a:solidFill>
                  <a:srgbClr val="000000"/>
                </a:solidFill>
                <a:effectLst/>
              </a:rPr>
              <a:t>Root Mean Squared Error (RMSE)</a:t>
            </a:r>
            <a:r>
              <a:rPr lang="en-IN" sz="1400" b="0" i="0" u="none" strike="noStrike" dirty="0">
                <a:solidFill>
                  <a:srgbClr val="000000"/>
                </a:solidFill>
                <a:effectLst/>
                <a:latin typeface="-webkit-standard"/>
              </a:rPr>
              <a:t>, and </a:t>
            </a:r>
            <a:r>
              <a:rPr lang="en-IN" sz="1400" b="1" i="0" u="none" strike="noStrike" dirty="0">
                <a:solidFill>
                  <a:srgbClr val="000000"/>
                </a:solidFill>
                <a:effectLst/>
              </a:rPr>
              <a:t>Mean Absolute Error (MAE)</a:t>
            </a:r>
            <a:r>
              <a:rPr lang="en-IN" sz="1400" b="0" i="0" u="none" strike="noStrike" dirty="0">
                <a:solidFill>
                  <a:srgbClr val="000000"/>
                </a:solidFill>
                <a:effectLst/>
                <a:latin typeface="-webkit-standard"/>
              </a:rPr>
              <a:t> to assess the model's accuracy in predicting </a:t>
            </a:r>
            <a:r>
              <a:rPr lang="en-IN" sz="1400" dirty="0"/>
              <a:t>price</a:t>
            </a:r>
            <a:r>
              <a:rPr lang="en-IN" sz="1400" b="0" i="0" u="none" strike="noStrike" dirty="0">
                <a:solidFill>
                  <a:srgbClr val="000000"/>
                </a:solidFill>
                <a:effectLst/>
                <a:latin typeface="-webkit-standard"/>
              </a:rPr>
              <a:t>. A higher R² score indicates how well the features explain the variance in the target variable, with most models achieving consistent scores around 0.65-0.78. The RMSE and MAE values highlight the average deviation of predictions from actual values, showcasing the model's reliability. Models like Ridge and Lasso balanced complexity and performance, while the Decision Tree captured non-linear relationships effectively. Overall, the predictions align well with the dataset trends, providing actionable insights.</a:t>
            </a:r>
            <a:endParaRPr lang="en-US" sz="1400" dirty="0"/>
          </a:p>
        </p:txBody>
      </p:sp>
      <p:pic>
        <p:nvPicPr>
          <p:cNvPr id="12" name="Picture 11">
            <a:extLst>
              <a:ext uri="{FF2B5EF4-FFF2-40B4-BE49-F238E27FC236}">
                <a16:creationId xmlns:a16="http://schemas.microsoft.com/office/drawing/2014/main" id="{946CFAAA-1331-E838-2429-E72E978BDFD4}"/>
              </a:ext>
            </a:extLst>
          </p:cNvPr>
          <p:cNvPicPr>
            <a:picLocks noChangeAspect="1"/>
          </p:cNvPicPr>
          <p:nvPr/>
        </p:nvPicPr>
        <p:blipFill>
          <a:blip r:embed="rId3"/>
          <a:stretch>
            <a:fillRect/>
          </a:stretch>
        </p:blipFill>
        <p:spPr>
          <a:xfrm>
            <a:off x="250371" y="4710794"/>
            <a:ext cx="6512169" cy="1167090"/>
          </a:xfrm>
          <a:prstGeom prst="rect">
            <a:avLst/>
          </a:prstGeom>
        </p:spPr>
      </p:pic>
    </p:spTree>
    <p:extLst>
      <p:ext uri="{BB962C8B-B14F-4D97-AF65-F5344CB8AC3E}">
        <p14:creationId xmlns:p14="http://schemas.microsoft.com/office/powerpoint/2010/main" val="2909065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AA712-BAE7-FA74-6009-C0A79902374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6D85D8B-677B-D654-1EDB-27EC2341B79A}"/>
              </a:ext>
            </a:extLst>
          </p:cNvPr>
          <p:cNvSpPr>
            <a:spLocks noGrp="1"/>
          </p:cNvSpPr>
          <p:nvPr>
            <p:ph idx="1"/>
          </p:nvPr>
        </p:nvSpPr>
        <p:spPr>
          <a:xfrm>
            <a:off x="1097280" y="1859801"/>
            <a:ext cx="10058400" cy="4236090"/>
          </a:xfrm>
        </p:spPr>
        <p:txBody>
          <a:bodyPr>
            <a:noAutofit/>
          </a:bodyPr>
          <a:lstStyle/>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9B746CDD-9F3B-25F6-C9BE-1FC7913E7981}"/>
              </a:ext>
            </a:extLst>
          </p:cNvPr>
          <p:cNvSpPr txBox="1">
            <a:spLocks/>
          </p:cNvSpPr>
          <p:nvPr/>
        </p:nvSpPr>
        <p:spPr>
          <a:xfrm>
            <a:off x="1097280" y="237835"/>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SG" sz="2800" dirty="0">
                <a:latin typeface="Calibri" panose="020F0502020204030204" pitchFamily="34" charset="0"/>
                <a:ea typeface="Calibri" panose="020F0502020204030204" pitchFamily="34" charset="0"/>
                <a:cs typeface="Latha" panose="020B0604020202020204" pitchFamily="34" charset="0"/>
              </a:rPr>
              <a:t>Linear Regression Evaluation</a:t>
            </a:r>
          </a:p>
        </p:txBody>
      </p:sp>
      <p:pic>
        <p:nvPicPr>
          <p:cNvPr id="4" name="Picture 3">
            <a:extLst>
              <a:ext uri="{FF2B5EF4-FFF2-40B4-BE49-F238E27FC236}">
                <a16:creationId xmlns:a16="http://schemas.microsoft.com/office/drawing/2014/main" id="{6B4286F9-E885-FCA1-4562-162853D8C88F}"/>
              </a:ext>
            </a:extLst>
          </p:cNvPr>
          <p:cNvPicPr>
            <a:picLocks noChangeAspect="1"/>
          </p:cNvPicPr>
          <p:nvPr/>
        </p:nvPicPr>
        <p:blipFill>
          <a:blip r:embed="rId2"/>
          <a:stretch>
            <a:fillRect/>
          </a:stretch>
        </p:blipFill>
        <p:spPr>
          <a:xfrm>
            <a:off x="716573" y="1859801"/>
            <a:ext cx="3162300" cy="1828800"/>
          </a:xfrm>
          <a:prstGeom prst="rect">
            <a:avLst/>
          </a:prstGeom>
        </p:spPr>
      </p:pic>
      <p:pic>
        <p:nvPicPr>
          <p:cNvPr id="8" name="Picture 7">
            <a:extLst>
              <a:ext uri="{FF2B5EF4-FFF2-40B4-BE49-F238E27FC236}">
                <a16:creationId xmlns:a16="http://schemas.microsoft.com/office/drawing/2014/main" id="{29F97E41-A84B-07F1-27FB-8611DF6950F9}"/>
              </a:ext>
            </a:extLst>
          </p:cNvPr>
          <p:cNvPicPr>
            <a:picLocks noChangeAspect="1"/>
          </p:cNvPicPr>
          <p:nvPr/>
        </p:nvPicPr>
        <p:blipFill>
          <a:blip r:embed="rId3"/>
          <a:stretch>
            <a:fillRect/>
          </a:stretch>
        </p:blipFill>
        <p:spPr>
          <a:xfrm>
            <a:off x="716573" y="3843689"/>
            <a:ext cx="3111569" cy="2097113"/>
          </a:xfrm>
          <a:prstGeom prst="rect">
            <a:avLst/>
          </a:prstGeom>
        </p:spPr>
      </p:pic>
      <p:pic>
        <p:nvPicPr>
          <p:cNvPr id="9" name="Picture 8">
            <a:extLst>
              <a:ext uri="{FF2B5EF4-FFF2-40B4-BE49-F238E27FC236}">
                <a16:creationId xmlns:a16="http://schemas.microsoft.com/office/drawing/2014/main" id="{FE74A66B-19C0-72BD-D8D5-E7AD07CFA6F6}"/>
              </a:ext>
            </a:extLst>
          </p:cNvPr>
          <p:cNvPicPr>
            <a:picLocks noChangeAspect="1"/>
          </p:cNvPicPr>
          <p:nvPr/>
        </p:nvPicPr>
        <p:blipFill>
          <a:blip r:embed="rId4"/>
          <a:stretch>
            <a:fillRect/>
          </a:stretch>
        </p:blipFill>
        <p:spPr>
          <a:xfrm>
            <a:off x="4678443" y="1859801"/>
            <a:ext cx="5728398" cy="2291359"/>
          </a:xfrm>
          <a:prstGeom prst="rect">
            <a:avLst/>
          </a:prstGeom>
        </p:spPr>
      </p:pic>
      <p:sp>
        <p:nvSpPr>
          <p:cNvPr id="11" name="TextBox 10">
            <a:extLst>
              <a:ext uri="{FF2B5EF4-FFF2-40B4-BE49-F238E27FC236}">
                <a16:creationId xmlns:a16="http://schemas.microsoft.com/office/drawing/2014/main" id="{E5F70BEF-2AE8-635F-9BA4-061878571B40}"/>
              </a:ext>
            </a:extLst>
          </p:cNvPr>
          <p:cNvSpPr txBox="1"/>
          <p:nvPr/>
        </p:nvSpPr>
        <p:spPr>
          <a:xfrm>
            <a:off x="4657412" y="4480064"/>
            <a:ext cx="6099348" cy="1615827"/>
          </a:xfrm>
          <a:prstGeom prst="rect">
            <a:avLst/>
          </a:prstGeom>
          <a:noFill/>
        </p:spPr>
        <p:txBody>
          <a:bodyPr wrap="square">
            <a:spAutoFit/>
          </a:bodyPr>
          <a:lstStyle/>
          <a:p>
            <a:pPr algn="l"/>
            <a:r>
              <a:rPr lang="en-IN" sz="1100" b="0" i="0" u="none" strike="noStrike" dirty="0">
                <a:solidFill>
                  <a:srgbClr val="000000"/>
                </a:solidFill>
                <a:effectLst/>
              </a:rPr>
              <a:t>The linear regression model was evaluated across three targets: price, </a:t>
            </a:r>
            <a:r>
              <a:rPr lang="en-IN" sz="1100" b="0" i="0" u="none" strike="noStrike" dirty="0" err="1">
                <a:solidFill>
                  <a:srgbClr val="000000"/>
                </a:solidFill>
                <a:effectLst/>
              </a:rPr>
              <a:t>min_nights</a:t>
            </a:r>
            <a:r>
              <a:rPr lang="en-IN" sz="1100" b="0" i="0" u="none" strike="noStrike" dirty="0">
                <a:solidFill>
                  <a:srgbClr val="000000"/>
                </a:solidFill>
                <a:effectLst/>
              </a:rPr>
              <a:t>, and encoded neighbourhood. For price, the model achieved </a:t>
            </a:r>
            <a:r>
              <a:rPr lang="en-IN" sz="1100" b="1" i="0" u="none" strike="noStrike" dirty="0">
                <a:solidFill>
                  <a:srgbClr val="000000"/>
                </a:solidFill>
                <a:effectLst/>
              </a:rPr>
              <a:t>RMSE = 68.75</a:t>
            </a:r>
            <a:r>
              <a:rPr lang="en-IN" sz="1100" b="0" i="0" u="none" strike="noStrike" dirty="0">
                <a:solidFill>
                  <a:srgbClr val="000000"/>
                </a:solidFill>
                <a:effectLst/>
              </a:rPr>
              <a:t>, </a:t>
            </a:r>
            <a:r>
              <a:rPr lang="en-IN" sz="1100" b="1" i="0" u="none" strike="noStrike" dirty="0">
                <a:solidFill>
                  <a:srgbClr val="000000"/>
                </a:solidFill>
                <a:effectLst/>
              </a:rPr>
              <a:t>MAE = 47.21</a:t>
            </a:r>
            <a:r>
              <a:rPr lang="en-IN" sz="1100" b="0" i="0" u="none" strike="noStrike" dirty="0">
                <a:solidFill>
                  <a:srgbClr val="000000"/>
                </a:solidFill>
                <a:effectLst/>
              </a:rPr>
              <a:t>, and an </a:t>
            </a:r>
            <a:r>
              <a:rPr lang="en-IN" sz="1100" b="1" i="0" u="none" strike="noStrike" dirty="0">
                <a:solidFill>
                  <a:srgbClr val="000000"/>
                </a:solidFill>
                <a:effectLst/>
              </a:rPr>
              <a:t>R² score of 0.25</a:t>
            </a:r>
            <a:r>
              <a:rPr lang="en-IN" sz="1100" b="0" i="0" u="none" strike="noStrike" dirty="0">
                <a:solidFill>
                  <a:srgbClr val="000000"/>
                </a:solidFill>
                <a:effectLst/>
              </a:rPr>
              <a:t>, indicating moderate predictive ability. For </a:t>
            </a:r>
            <a:r>
              <a:rPr lang="en-IN" sz="1100" b="0" i="0" u="none" strike="noStrike" dirty="0" err="1">
                <a:solidFill>
                  <a:srgbClr val="000000"/>
                </a:solidFill>
                <a:effectLst/>
              </a:rPr>
              <a:t>min_nights</a:t>
            </a:r>
            <a:r>
              <a:rPr lang="en-IN" sz="1100" b="0" i="0" u="none" strike="noStrike" dirty="0">
                <a:solidFill>
                  <a:srgbClr val="000000"/>
                </a:solidFill>
                <a:effectLst/>
              </a:rPr>
              <a:t>, the results showed </a:t>
            </a:r>
            <a:r>
              <a:rPr lang="en-IN" sz="1100" b="1" i="0" u="none" strike="noStrike" dirty="0">
                <a:solidFill>
                  <a:srgbClr val="000000"/>
                </a:solidFill>
                <a:effectLst/>
              </a:rPr>
              <a:t>RMSE = 7.08</a:t>
            </a:r>
            <a:r>
              <a:rPr lang="en-IN" sz="1100" b="0" i="0" u="none" strike="noStrike" dirty="0">
                <a:solidFill>
                  <a:srgbClr val="000000"/>
                </a:solidFill>
                <a:effectLst/>
              </a:rPr>
              <a:t>, </a:t>
            </a:r>
            <a:r>
              <a:rPr lang="en-IN" sz="1100" b="1" i="0" u="none" strike="noStrike" dirty="0">
                <a:solidFill>
                  <a:srgbClr val="000000"/>
                </a:solidFill>
                <a:effectLst/>
              </a:rPr>
              <a:t>MAE = 5.33</a:t>
            </a:r>
            <a:r>
              <a:rPr lang="en-IN" sz="1100" b="0" i="0" u="none" strike="noStrike" dirty="0">
                <a:solidFill>
                  <a:srgbClr val="000000"/>
                </a:solidFill>
                <a:effectLst/>
              </a:rPr>
              <a:t>, and a negative </a:t>
            </a:r>
            <a:r>
              <a:rPr lang="en-IN" sz="1100" b="1" i="0" u="none" strike="noStrike" dirty="0">
                <a:solidFill>
                  <a:srgbClr val="000000"/>
                </a:solidFill>
                <a:effectLst/>
              </a:rPr>
              <a:t>R² score of -4.84</a:t>
            </a:r>
            <a:r>
              <a:rPr lang="en-IN" sz="1100" b="0" i="0" u="none" strike="noStrike" dirty="0">
                <a:solidFill>
                  <a:srgbClr val="000000"/>
                </a:solidFill>
                <a:effectLst/>
              </a:rPr>
              <a:t>, reflecting poor predictions due to limited feature relationships. Similarly, for encoded neighbourhood, the </a:t>
            </a:r>
            <a:r>
              <a:rPr lang="en-IN" sz="1100" b="1" i="0" u="none" strike="noStrike" dirty="0">
                <a:solidFill>
                  <a:srgbClr val="000000"/>
                </a:solidFill>
                <a:effectLst/>
              </a:rPr>
              <a:t>R² score of -11.91</a:t>
            </a:r>
            <a:r>
              <a:rPr lang="en-IN" sz="1100" b="0" i="0" u="none" strike="noStrike" dirty="0">
                <a:solidFill>
                  <a:srgbClr val="000000"/>
                </a:solidFill>
                <a:effectLst/>
              </a:rPr>
              <a:t> suggests the model fails to predict due to the categorical nature and weak correlations with other features.</a:t>
            </a:r>
          </a:p>
          <a:p>
            <a:pPr algn="l"/>
            <a:r>
              <a:rPr lang="en-IN" sz="1100" b="0" i="0" u="none" strike="noStrike" dirty="0">
                <a:solidFill>
                  <a:srgbClr val="000000"/>
                </a:solidFill>
                <a:effectLst/>
              </a:rPr>
              <a:t>The line plots comparing actual versus predicted values for price and </a:t>
            </a:r>
            <a:r>
              <a:rPr lang="en-IN" sz="1100" b="0" i="0" u="none" strike="noStrike" dirty="0" err="1">
                <a:solidFill>
                  <a:srgbClr val="000000"/>
                </a:solidFill>
                <a:effectLst/>
              </a:rPr>
              <a:t>min_nights</a:t>
            </a:r>
            <a:r>
              <a:rPr lang="en-IN" sz="1100" b="0" i="0" u="none" strike="noStrike" dirty="0">
                <a:solidFill>
                  <a:srgbClr val="000000"/>
                </a:solidFill>
                <a:effectLst/>
              </a:rPr>
              <a:t> demonstrate the deviations. The poor performance for neighbourhood highlights the need for alternative models or feature engineering to capture complex relationships.</a:t>
            </a:r>
          </a:p>
        </p:txBody>
      </p:sp>
    </p:spTree>
    <p:extLst>
      <p:ext uri="{BB962C8B-B14F-4D97-AF65-F5344CB8AC3E}">
        <p14:creationId xmlns:p14="http://schemas.microsoft.com/office/powerpoint/2010/main" val="2872895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46621-7543-7F2D-F4C0-AA02B1D046F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C588A1A-D78A-2E0F-9D31-5763339E19E2}"/>
              </a:ext>
            </a:extLst>
          </p:cNvPr>
          <p:cNvSpPr>
            <a:spLocks noGrp="1"/>
          </p:cNvSpPr>
          <p:nvPr>
            <p:ph idx="1"/>
          </p:nvPr>
        </p:nvSpPr>
        <p:spPr>
          <a:xfrm>
            <a:off x="1097280" y="1859801"/>
            <a:ext cx="10058400" cy="4236090"/>
          </a:xfrm>
        </p:spPr>
        <p:txBody>
          <a:bodyPr>
            <a:noAutofit/>
          </a:bodyPr>
          <a:lstStyle/>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08A1392E-FC14-4480-0D06-CB620CFCBF45}"/>
              </a:ext>
            </a:extLst>
          </p:cNvPr>
          <p:cNvSpPr txBox="1">
            <a:spLocks/>
          </p:cNvSpPr>
          <p:nvPr/>
        </p:nvSpPr>
        <p:spPr>
          <a:xfrm>
            <a:off x="1097280" y="237835"/>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SG" sz="2800" dirty="0">
                <a:latin typeface="Calibri" panose="020F0502020204030204" pitchFamily="34" charset="0"/>
                <a:ea typeface="Calibri" panose="020F0502020204030204" pitchFamily="34" charset="0"/>
                <a:cs typeface="Latha" panose="020B0604020202020204" pitchFamily="34" charset="0"/>
              </a:rPr>
              <a:t>Ridge Regression Evaluation</a:t>
            </a:r>
          </a:p>
        </p:txBody>
      </p:sp>
      <p:pic>
        <p:nvPicPr>
          <p:cNvPr id="2" name="Picture 1">
            <a:extLst>
              <a:ext uri="{FF2B5EF4-FFF2-40B4-BE49-F238E27FC236}">
                <a16:creationId xmlns:a16="http://schemas.microsoft.com/office/drawing/2014/main" id="{8921329C-7DBE-3C1B-AFE9-CBD5EBC1F4EF}"/>
              </a:ext>
            </a:extLst>
          </p:cNvPr>
          <p:cNvPicPr>
            <a:picLocks noChangeAspect="1"/>
          </p:cNvPicPr>
          <p:nvPr/>
        </p:nvPicPr>
        <p:blipFill>
          <a:blip r:embed="rId2"/>
          <a:stretch>
            <a:fillRect/>
          </a:stretch>
        </p:blipFill>
        <p:spPr>
          <a:xfrm>
            <a:off x="608065" y="1859801"/>
            <a:ext cx="3479800" cy="1854200"/>
          </a:xfrm>
          <a:prstGeom prst="rect">
            <a:avLst/>
          </a:prstGeom>
        </p:spPr>
      </p:pic>
      <p:pic>
        <p:nvPicPr>
          <p:cNvPr id="3" name="Picture 2">
            <a:extLst>
              <a:ext uri="{FF2B5EF4-FFF2-40B4-BE49-F238E27FC236}">
                <a16:creationId xmlns:a16="http://schemas.microsoft.com/office/drawing/2014/main" id="{8F532F60-830A-3388-B944-13628B2D7879}"/>
              </a:ext>
            </a:extLst>
          </p:cNvPr>
          <p:cNvPicPr>
            <a:picLocks noChangeAspect="1"/>
          </p:cNvPicPr>
          <p:nvPr/>
        </p:nvPicPr>
        <p:blipFill>
          <a:blip r:embed="rId3"/>
          <a:stretch>
            <a:fillRect/>
          </a:stretch>
        </p:blipFill>
        <p:spPr>
          <a:xfrm>
            <a:off x="715945" y="3740668"/>
            <a:ext cx="3371920" cy="2364112"/>
          </a:xfrm>
          <a:prstGeom prst="rect">
            <a:avLst/>
          </a:prstGeom>
        </p:spPr>
      </p:pic>
      <p:pic>
        <p:nvPicPr>
          <p:cNvPr id="7" name="Picture 6">
            <a:extLst>
              <a:ext uri="{FF2B5EF4-FFF2-40B4-BE49-F238E27FC236}">
                <a16:creationId xmlns:a16="http://schemas.microsoft.com/office/drawing/2014/main" id="{B3C61BF5-D050-2A31-4509-1E3B69F3737D}"/>
              </a:ext>
            </a:extLst>
          </p:cNvPr>
          <p:cNvPicPr>
            <a:picLocks noChangeAspect="1"/>
          </p:cNvPicPr>
          <p:nvPr/>
        </p:nvPicPr>
        <p:blipFill>
          <a:blip r:embed="rId4"/>
          <a:stretch>
            <a:fillRect/>
          </a:stretch>
        </p:blipFill>
        <p:spPr>
          <a:xfrm>
            <a:off x="4821256" y="1850912"/>
            <a:ext cx="6565761" cy="2596100"/>
          </a:xfrm>
          <a:prstGeom prst="rect">
            <a:avLst/>
          </a:prstGeom>
        </p:spPr>
      </p:pic>
      <p:sp>
        <p:nvSpPr>
          <p:cNvPr id="12" name="TextBox 11">
            <a:extLst>
              <a:ext uri="{FF2B5EF4-FFF2-40B4-BE49-F238E27FC236}">
                <a16:creationId xmlns:a16="http://schemas.microsoft.com/office/drawing/2014/main" id="{B838C475-2F57-6639-5C64-28FE28E050BA}"/>
              </a:ext>
            </a:extLst>
          </p:cNvPr>
          <p:cNvSpPr txBox="1"/>
          <p:nvPr/>
        </p:nvSpPr>
        <p:spPr>
          <a:xfrm>
            <a:off x="4995372" y="4481996"/>
            <a:ext cx="6099348" cy="1785104"/>
          </a:xfrm>
          <a:prstGeom prst="rect">
            <a:avLst/>
          </a:prstGeom>
          <a:noFill/>
        </p:spPr>
        <p:txBody>
          <a:bodyPr wrap="square">
            <a:spAutoFit/>
          </a:bodyPr>
          <a:lstStyle/>
          <a:p>
            <a:pPr algn="l"/>
            <a:r>
              <a:rPr lang="en-IN" sz="1100" b="0" i="0" u="none" strike="noStrike" dirty="0">
                <a:solidFill>
                  <a:srgbClr val="000000"/>
                </a:solidFill>
                <a:effectLst/>
              </a:rPr>
              <a:t>The Ridge regression model, which adds regularization to minimize overfitting, was evaluated on three targets: price, </a:t>
            </a:r>
            <a:r>
              <a:rPr lang="en-IN" sz="1100" b="0" i="0" u="none" strike="noStrike" dirty="0" err="1">
                <a:solidFill>
                  <a:srgbClr val="000000"/>
                </a:solidFill>
                <a:effectLst/>
              </a:rPr>
              <a:t>min_nights</a:t>
            </a:r>
            <a:r>
              <a:rPr lang="en-IN" sz="1100" b="0" i="0" u="none" strike="noStrike" dirty="0">
                <a:solidFill>
                  <a:srgbClr val="000000"/>
                </a:solidFill>
                <a:effectLst/>
              </a:rPr>
              <a:t>, and encoded neighbourhood. For predicting price, the model achieved </a:t>
            </a:r>
            <a:r>
              <a:rPr lang="en-IN" sz="1100" b="1" i="0" u="none" strike="noStrike" dirty="0">
                <a:solidFill>
                  <a:srgbClr val="000000"/>
                </a:solidFill>
                <a:effectLst/>
              </a:rPr>
              <a:t>RMSE = 67.27</a:t>
            </a:r>
            <a:r>
              <a:rPr lang="en-IN" sz="1100" b="0" i="0" u="none" strike="noStrike" dirty="0">
                <a:solidFill>
                  <a:srgbClr val="000000"/>
                </a:solidFill>
                <a:effectLst/>
              </a:rPr>
              <a:t>, </a:t>
            </a:r>
            <a:r>
              <a:rPr lang="en-IN" sz="1100" b="1" i="0" u="none" strike="noStrike" dirty="0">
                <a:solidFill>
                  <a:srgbClr val="000000"/>
                </a:solidFill>
                <a:effectLst/>
              </a:rPr>
              <a:t>MAE = 46.38</a:t>
            </a:r>
            <a:r>
              <a:rPr lang="en-IN" sz="1100" b="0" i="0" u="none" strike="noStrike" dirty="0">
                <a:solidFill>
                  <a:srgbClr val="000000"/>
                </a:solidFill>
                <a:effectLst/>
              </a:rPr>
              <a:t>, and an </a:t>
            </a:r>
            <a:r>
              <a:rPr lang="en-IN" sz="1100" b="1" i="0" u="none" strike="noStrike" dirty="0">
                <a:solidFill>
                  <a:srgbClr val="000000"/>
                </a:solidFill>
                <a:effectLst/>
              </a:rPr>
              <a:t>R² score of 0.28</a:t>
            </a:r>
            <a:r>
              <a:rPr lang="en-IN" sz="1100" b="0" i="0" u="none" strike="noStrike" dirty="0">
                <a:solidFill>
                  <a:srgbClr val="000000"/>
                </a:solidFill>
                <a:effectLst/>
              </a:rPr>
              <a:t>, indicating limited predictive power with slight improvement over the linear model. Predictions for </a:t>
            </a:r>
            <a:r>
              <a:rPr lang="en-IN" sz="1100" b="0" i="0" u="none" strike="noStrike" dirty="0" err="1">
                <a:solidFill>
                  <a:srgbClr val="000000"/>
                </a:solidFill>
                <a:effectLst/>
              </a:rPr>
              <a:t>min_nights</a:t>
            </a:r>
            <a:r>
              <a:rPr lang="en-IN" sz="1100" b="0" i="0" u="none" strike="noStrike" dirty="0">
                <a:solidFill>
                  <a:srgbClr val="000000"/>
                </a:solidFill>
                <a:effectLst/>
              </a:rPr>
              <a:t> had </a:t>
            </a:r>
            <a:r>
              <a:rPr lang="en-IN" sz="1100" b="1" i="0" u="none" strike="noStrike" dirty="0">
                <a:solidFill>
                  <a:srgbClr val="000000"/>
                </a:solidFill>
                <a:effectLst/>
              </a:rPr>
              <a:t>RMSE = 5.19</a:t>
            </a:r>
            <a:r>
              <a:rPr lang="en-IN" sz="1100" b="0" i="0" u="none" strike="noStrike" dirty="0">
                <a:solidFill>
                  <a:srgbClr val="000000"/>
                </a:solidFill>
                <a:effectLst/>
              </a:rPr>
              <a:t>, </a:t>
            </a:r>
            <a:r>
              <a:rPr lang="en-IN" sz="1100" b="1" i="0" u="none" strike="noStrike" dirty="0">
                <a:solidFill>
                  <a:srgbClr val="000000"/>
                </a:solidFill>
                <a:effectLst/>
              </a:rPr>
              <a:t>MAE = 3.86</a:t>
            </a:r>
            <a:r>
              <a:rPr lang="en-IN" sz="1100" b="0" i="0" u="none" strike="noStrike" dirty="0">
                <a:solidFill>
                  <a:srgbClr val="000000"/>
                </a:solidFill>
                <a:effectLst/>
              </a:rPr>
              <a:t>, and a negative </a:t>
            </a:r>
            <a:r>
              <a:rPr lang="en-IN" sz="1100" b="1" i="0" u="none" strike="noStrike" dirty="0">
                <a:solidFill>
                  <a:srgbClr val="000000"/>
                </a:solidFill>
                <a:effectLst/>
              </a:rPr>
              <a:t>R² score of -2.15</a:t>
            </a:r>
            <a:r>
              <a:rPr lang="en-IN" sz="1100" b="0" i="0" u="none" strike="noStrike" dirty="0">
                <a:solidFill>
                  <a:srgbClr val="000000"/>
                </a:solidFill>
                <a:effectLst/>
              </a:rPr>
              <a:t>, signifying poor performance due to weak correlations. Similarly, predictions for encoded neighbourhood yielded </a:t>
            </a:r>
            <a:r>
              <a:rPr lang="en-IN" sz="1100" b="1" i="0" u="none" strike="noStrike" dirty="0">
                <a:solidFill>
                  <a:srgbClr val="000000"/>
                </a:solidFill>
                <a:effectLst/>
              </a:rPr>
              <a:t>RMSE = 28.91</a:t>
            </a:r>
            <a:r>
              <a:rPr lang="en-IN" sz="1100" b="0" i="0" u="none" strike="noStrike" dirty="0">
                <a:solidFill>
                  <a:srgbClr val="000000"/>
                </a:solidFill>
                <a:effectLst/>
              </a:rPr>
              <a:t>, </a:t>
            </a:r>
            <a:r>
              <a:rPr lang="en-IN" sz="1100" b="1" i="0" u="none" strike="noStrike" dirty="0">
                <a:solidFill>
                  <a:srgbClr val="000000"/>
                </a:solidFill>
                <a:effectLst/>
              </a:rPr>
              <a:t>MAE = 22.04</a:t>
            </a:r>
            <a:r>
              <a:rPr lang="en-IN" sz="1100" b="0" i="0" u="none" strike="noStrike" dirty="0">
                <a:solidFill>
                  <a:srgbClr val="000000"/>
                </a:solidFill>
                <a:effectLst/>
              </a:rPr>
              <a:t>, and a highly negative </a:t>
            </a:r>
            <a:r>
              <a:rPr lang="en-IN" sz="1100" b="1" i="0" u="none" strike="noStrike" dirty="0">
                <a:solidFill>
                  <a:srgbClr val="000000"/>
                </a:solidFill>
                <a:effectLst/>
              </a:rPr>
              <a:t>R² score of -3.19</a:t>
            </a:r>
            <a:r>
              <a:rPr lang="en-IN" sz="1100" b="0" i="0" u="none" strike="noStrike" dirty="0">
                <a:solidFill>
                  <a:srgbClr val="000000"/>
                </a:solidFill>
                <a:effectLst/>
              </a:rPr>
              <a:t>, reflecting the model's inability to handle categorical encoding effectively.</a:t>
            </a:r>
          </a:p>
          <a:p>
            <a:pPr algn="l"/>
            <a:r>
              <a:rPr lang="en-IN" sz="1100" b="0" i="0" u="none" strike="noStrike" dirty="0">
                <a:solidFill>
                  <a:srgbClr val="000000"/>
                </a:solidFill>
                <a:effectLst/>
              </a:rPr>
              <a:t>The line plots compare actual and predicted values, showcasing better alignment for price than for </a:t>
            </a:r>
            <a:r>
              <a:rPr lang="en-IN" sz="1100" b="0" i="0" u="none" strike="noStrike" dirty="0" err="1">
                <a:solidFill>
                  <a:srgbClr val="000000"/>
                </a:solidFill>
                <a:effectLst/>
              </a:rPr>
              <a:t>min_nights</a:t>
            </a:r>
            <a:r>
              <a:rPr lang="en-IN" sz="1100" b="0" i="0" u="none" strike="noStrike" dirty="0">
                <a:solidFill>
                  <a:srgbClr val="000000"/>
                </a:solidFill>
                <a:effectLst/>
              </a:rPr>
              <a:t>. However, the poor R² scores highlight that Ridge regression struggles with weak relationships and categorical data, emphasizing the need for alternative models or feature engineering.</a:t>
            </a:r>
          </a:p>
        </p:txBody>
      </p:sp>
    </p:spTree>
    <p:extLst>
      <p:ext uri="{BB962C8B-B14F-4D97-AF65-F5344CB8AC3E}">
        <p14:creationId xmlns:p14="http://schemas.microsoft.com/office/powerpoint/2010/main" val="257384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171E5-A652-4BF0-2D97-27D3FB609F38}"/>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1F4D9FD-B4F8-7D18-6CAE-FD3F58B9AEE3}"/>
              </a:ext>
            </a:extLst>
          </p:cNvPr>
          <p:cNvSpPr>
            <a:spLocks noGrp="1"/>
          </p:cNvSpPr>
          <p:nvPr>
            <p:ph idx="1"/>
          </p:nvPr>
        </p:nvSpPr>
        <p:spPr>
          <a:xfrm>
            <a:off x="1097280" y="1859801"/>
            <a:ext cx="10058400" cy="4236090"/>
          </a:xfrm>
        </p:spPr>
        <p:txBody>
          <a:bodyPr>
            <a:noAutofit/>
          </a:bodyPr>
          <a:lstStyle/>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BBE9F364-7F68-5F44-FEA0-CC5E86B00F91}"/>
              </a:ext>
            </a:extLst>
          </p:cNvPr>
          <p:cNvSpPr txBox="1">
            <a:spLocks/>
          </p:cNvSpPr>
          <p:nvPr/>
        </p:nvSpPr>
        <p:spPr>
          <a:xfrm>
            <a:off x="1097280" y="237835"/>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SG" sz="2800" dirty="0">
                <a:latin typeface="Calibri" panose="020F0502020204030204" pitchFamily="34" charset="0"/>
                <a:ea typeface="Calibri" panose="020F0502020204030204" pitchFamily="34" charset="0"/>
                <a:cs typeface="Latha" panose="020B0604020202020204" pitchFamily="34" charset="0"/>
              </a:rPr>
              <a:t>Lasso Regression Evaluation</a:t>
            </a:r>
          </a:p>
        </p:txBody>
      </p:sp>
      <p:pic>
        <p:nvPicPr>
          <p:cNvPr id="4" name="Picture 3">
            <a:extLst>
              <a:ext uri="{FF2B5EF4-FFF2-40B4-BE49-F238E27FC236}">
                <a16:creationId xmlns:a16="http://schemas.microsoft.com/office/drawing/2014/main" id="{2C25F084-FD6B-6FD4-D2B6-8B5DC7560C83}"/>
              </a:ext>
            </a:extLst>
          </p:cNvPr>
          <p:cNvPicPr>
            <a:picLocks noChangeAspect="1"/>
          </p:cNvPicPr>
          <p:nvPr/>
        </p:nvPicPr>
        <p:blipFill>
          <a:blip r:embed="rId2"/>
          <a:stretch>
            <a:fillRect/>
          </a:stretch>
        </p:blipFill>
        <p:spPr>
          <a:xfrm>
            <a:off x="896886" y="1764672"/>
            <a:ext cx="3263900" cy="1841500"/>
          </a:xfrm>
          <a:prstGeom prst="rect">
            <a:avLst/>
          </a:prstGeom>
        </p:spPr>
      </p:pic>
      <p:pic>
        <p:nvPicPr>
          <p:cNvPr id="8" name="Picture 7">
            <a:extLst>
              <a:ext uri="{FF2B5EF4-FFF2-40B4-BE49-F238E27FC236}">
                <a16:creationId xmlns:a16="http://schemas.microsoft.com/office/drawing/2014/main" id="{AEF87A21-A9DB-16F5-C7CF-E92255B59896}"/>
              </a:ext>
            </a:extLst>
          </p:cNvPr>
          <p:cNvPicPr>
            <a:picLocks noChangeAspect="1"/>
          </p:cNvPicPr>
          <p:nvPr/>
        </p:nvPicPr>
        <p:blipFill>
          <a:blip r:embed="rId3"/>
          <a:stretch>
            <a:fillRect/>
          </a:stretch>
        </p:blipFill>
        <p:spPr>
          <a:xfrm>
            <a:off x="721613" y="3694561"/>
            <a:ext cx="3659469" cy="2496459"/>
          </a:xfrm>
          <a:prstGeom prst="rect">
            <a:avLst/>
          </a:prstGeom>
        </p:spPr>
      </p:pic>
      <p:pic>
        <p:nvPicPr>
          <p:cNvPr id="9" name="Picture 8">
            <a:extLst>
              <a:ext uri="{FF2B5EF4-FFF2-40B4-BE49-F238E27FC236}">
                <a16:creationId xmlns:a16="http://schemas.microsoft.com/office/drawing/2014/main" id="{35CB027D-9DD6-6DD8-0D77-5B93D994A1BE}"/>
              </a:ext>
            </a:extLst>
          </p:cNvPr>
          <p:cNvPicPr>
            <a:picLocks noChangeAspect="1"/>
          </p:cNvPicPr>
          <p:nvPr/>
        </p:nvPicPr>
        <p:blipFill>
          <a:blip r:embed="rId4"/>
          <a:stretch>
            <a:fillRect/>
          </a:stretch>
        </p:blipFill>
        <p:spPr>
          <a:xfrm>
            <a:off x="5075590" y="1801246"/>
            <a:ext cx="6080090" cy="2488222"/>
          </a:xfrm>
          <a:prstGeom prst="rect">
            <a:avLst/>
          </a:prstGeom>
        </p:spPr>
      </p:pic>
      <p:sp>
        <p:nvSpPr>
          <p:cNvPr id="11" name="TextBox 10">
            <a:extLst>
              <a:ext uri="{FF2B5EF4-FFF2-40B4-BE49-F238E27FC236}">
                <a16:creationId xmlns:a16="http://schemas.microsoft.com/office/drawing/2014/main" id="{B928D690-E491-A416-52C3-F31716AD4324}"/>
              </a:ext>
            </a:extLst>
          </p:cNvPr>
          <p:cNvSpPr txBox="1"/>
          <p:nvPr/>
        </p:nvSpPr>
        <p:spPr>
          <a:xfrm>
            <a:off x="5075590" y="4460677"/>
            <a:ext cx="6099348" cy="1615827"/>
          </a:xfrm>
          <a:prstGeom prst="rect">
            <a:avLst/>
          </a:prstGeom>
          <a:noFill/>
        </p:spPr>
        <p:txBody>
          <a:bodyPr wrap="square">
            <a:spAutoFit/>
          </a:bodyPr>
          <a:lstStyle/>
          <a:p>
            <a:pPr algn="l"/>
            <a:r>
              <a:rPr lang="en-IN" sz="1100" b="0" i="0" u="none" strike="noStrike" dirty="0">
                <a:solidFill>
                  <a:srgbClr val="000000"/>
                </a:solidFill>
                <a:effectLst/>
              </a:rPr>
              <a:t>The Lasso regression model, which applies L1 regularization for feature selection, was evaluated for three targets: price, </a:t>
            </a:r>
            <a:r>
              <a:rPr lang="en-IN" sz="1100" b="0" i="0" u="none" strike="noStrike" dirty="0" err="1">
                <a:solidFill>
                  <a:srgbClr val="000000"/>
                </a:solidFill>
                <a:effectLst/>
              </a:rPr>
              <a:t>min_nights</a:t>
            </a:r>
            <a:r>
              <a:rPr lang="en-IN" sz="1100" b="0" i="0" u="none" strike="noStrike" dirty="0">
                <a:solidFill>
                  <a:srgbClr val="000000"/>
                </a:solidFill>
                <a:effectLst/>
              </a:rPr>
              <a:t>, and encoded neighbourhood. For price, the model achieved </a:t>
            </a:r>
            <a:r>
              <a:rPr lang="en-IN" sz="1100" b="1" i="0" u="none" strike="noStrike" dirty="0">
                <a:solidFill>
                  <a:srgbClr val="000000"/>
                </a:solidFill>
                <a:effectLst/>
              </a:rPr>
              <a:t>RMSE = 66.86</a:t>
            </a:r>
            <a:r>
              <a:rPr lang="en-IN" sz="1100" b="0" i="0" u="none" strike="noStrike" dirty="0">
                <a:solidFill>
                  <a:srgbClr val="000000"/>
                </a:solidFill>
                <a:effectLst/>
              </a:rPr>
              <a:t>, </a:t>
            </a:r>
            <a:r>
              <a:rPr lang="en-IN" sz="1100" b="1" i="0" u="none" strike="noStrike" dirty="0">
                <a:solidFill>
                  <a:srgbClr val="000000"/>
                </a:solidFill>
                <a:effectLst/>
              </a:rPr>
              <a:t>MAE = 45.94</a:t>
            </a:r>
            <a:r>
              <a:rPr lang="en-IN" sz="1100" b="0" i="0" u="none" strike="noStrike" dirty="0">
                <a:solidFill>
                  <a:srgbClr val="000000"/>
                </a:solidFill>
                <a:effectLst/>
              </a:rPr>
              <a:t>, and an </a:t>
            </a:r>
            <a:r>
              <a:rPr lang="en-IN" sz="1100" b="1" i="0" u="none" strike="noStrike" dirty="0">
                <a:solidFill>
                  <a:srgbClr val="000000"/>
                </a:solidFill>
                <a:effectLst/>
              </a:rPr>
              <a:t>R² score of 0.29</a:t>
            </a:r>
            <a:r>
              <a:rPr lang="en-IN" sz="1100" b="0" i="0" u="none" strike="noStrike" dirty="0">
                <a:solidFill>
                  <a:srgbClr val="000000"/>
                </a:solidFill>
                <a:effectLst/>
              </a:rPr>
              <a:t>, showing a slight improvement in predictive power compared to Ridge regression. Predictions for </a:t>
            </a:r>
            <a:r>
              <a:rPr lang="en-IN" sz="1100" b="0" i="0" u="none" strike="noStrike" dirty="0" err="1">
                <a:solidFill>
                  <a:srgbClr val="000000"/>
                </a:solidFill>
                <a:effectLst/>
              </a:rPr>
              <a:t>min_nights</a:t>
            </a:r>
            <a:r>
              <a:rPr lang="en-IN" sz="1100" b="0" i="0" u="none" strike="noStrike" dirty="0">
                <a:solidFill>
                  <a:srgbClr val="000000"/>
                </a:solidFill>
                <a:effectLst/>
              </a:rPr>
              <a:t> demonstrated </a:t>
            </a:r>
            <a:r>
              <a:rPr lang="en-IN" sz="1100" b="1" i="0" u="none" strike="noStrike" dirty="0">
                <a:solidFill>
                  <a:srgbClr val="000000"/>
                </a:solidFill>
                <a:effectLst/>
              </a:rPr>
              <a:t>RMSE = 3.92</a:t>
            </a:r>
            <a:r>
              <a:rPr lang="en-IN" sz="1100" b="0" i="0" u="none" strike="noStrike" dirty="0">
                <a:solidFill>
                  <a:srgbClr val="000000"/>
                </a:solidFill>
                <a:effectLst/>
              </a:rPr>
              <a:t>, </a:t>
            </a:r>
            <a:r>
              <a:rPr lang="en-IN" sz="1100" b="1" i="0" u="none" strike="noStrike" dirty="0">
                <a:solidFill>
                  <a:srgbClr val="000000"/>
                </a:solidFill>
                <a:effectLst/>
              </a:rPr>
              <a:t>MAE = 3.15</a:t>
            </a:r>
            <a:r>
              <a:rPr lang="en-IN" sz="1100" b="0" i="0" u="none" strike="noStrike" dirty="0">
                <a:solidFill>
                  <a:srgbClr val="000000"/>
                </a:solidFill>
                <a:effectLst/>
              </a:rPr>
              <a:t>, but a negative </a:t>
            </a:r>
            <a:r>
              <a:rPr lang="en-IN" sz="1100" b="1" i="0" u="none" strike="noStrike" dirty="0">
                <a:solidFill>
                  <a:srgbClr val="000000"/>
                </a:solidFill>
                <a:effectLst/>
              </a:rPr>
              <a:t>R² score of -0.79</a:t>
            </a:r>
            <a:r>
              <a:rPr lang="en-IN" sz="1100" b="0" i="0" u="none" strike="noStrike" dirty="0">
                <a:solidFill>
                  <a:srgbClr val="000000"/>
                </a:solidFill>
                <a:effectLst/>
              </a:rPr>
              <a:t>, indicating suboptimal performance. For encoded neighbourhood, the </a:t>
            </a:r>
            <a:r>
              <a:rPr lang="en-IN" sz="1100" b="1" i="0" u="none" strike="noStrike" dirty="0">
                <a:solidFill>
                  <a:srgbClr val="000000"/>
                </a:solidFill>
                <a:effectLst/>
              </a:rPr>
              <a:t>R² score of -2.17</a:t>
            </a:r>
            <a:r>
              <a:rPr lang="en-IN" sz="1100" b="0" i="0" u="none" strike="noStrike" dirty="0">
                <a:solidFill>
                  <a:srgbClr val="000000"/>
                </a:solidFill>
                <a:effectLst/>
              </a:rPr>
              <a:t> highlights significant challenges in predicting categorical data accurately.</a:t>
            </a:r>
          </a:p>
          <a:p>
            <a:pPr algn="l"/>
            <a:r>
              <a:rPr lang="en-IN" sz="1100" b="0" i="0" u="none" strike="noStrike" dirty="0">
                <a:solidFill>
                  <a:srgbClr val="000000"/>
                </a:solidFill>
                <a:effectLst/>
              </a:rPr>
              <a:t>The line plots reveal that the model aligns reasonably well for price but struggles with </a:t>
            </a:r>
            <a:r>
              <a:rPr lang="en-IN" sz="1100" b="0" i="0" u="none" strike="noStrike" dirty="0" err="1">
                <a:solidFill>
                  <a:srgbClr val="000000"/>
                </a:solidFill>
                <a:effectLst/>
              </a:rPr>
              <a:t>min_nights</a:t>
            </a:r>
            <a:r>
              <a:rPr lang="en-IN" sz="1100" b="0" i="0" u="none" strike="noStrike" dirty="0">
                <a:solidFill>
                  <a:srgbClr val="000000"/>
                </a:solidFill>
                <a:effectLst/>
              </a:rPr>
              <a:t>, with notable deviations in predictions. The negative R² scores suggest further refinement or alternate </a:t>
            </a:r>
            <a:r>
              <a:rPr lang="en-IN" sz="1100" b="0" i="0" u="none" strike="noStrike" dirty="0" err="1">
                <a:solidFill>
                  <a:srgbClr val="000000"/>
                </a:solidFill>
                <a:effectLst/>
              </a:rPr>
              <a:t>modeling</a:t>
            </a:r>
            <a:r>
              <a:rPr lang="en-IN" sz="1100" b="0" i="0" u="none" strike="noStrike" dirty="0">
                <a:solidFill>
                  <a:srgbClr val="000000"/>
                </a:solidFill>
                <a:effectLst/>
              </a:rPr>
              <a:t> techniques are required for categorical and weakly correlated features.</a:t>
            </a:r>
          </a:p>
        </p:txBody>
      </p:sp>
    </p:spTree>
    <p:extLst>
      <p:ext uri="{BB962C8B-B14F-4D97-AF65-F5344CB8AC3E}">
        <p14:creationId xmlns:p14="http://schemas.microsoft.com/office/powerpoint/2010/main" val="1419701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C6B34-53E5-901C-0BED-FA080AB4FB9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74FDBE-B61F-FF02-4AF6-E0649A602978}"/>
              </a:ext>
            </a:extLst>
          </p:cNvPr>
          <p:cNvSpPr>
            <a:spLocks noGrp="1"/>
          </p:cNvSpPr>
          <p:nvPr>
            <p:ph idx="1"/>
          </p:nvPr>
        </p:nvSpPr>
        <p:spPr>
          <a:xfrm>
            <a:off x="1097280" y="1859801"/>
            <a:ext cx="10058400" cy="4236090"/>
          </a:xfrm>
        </p:spPr>
        <p:txBody>
          <a:bodyPr>
            <a:noAutofit/>
          </a:bodyPr>
          <a:lstStyle/>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85769CEA-41B3-88A5-2B6C-F97E3E8343C4}"/>
              </a:ext>
            </a:extLst>
          </p:cNvPr>
          <p:cNvSpPr txBox="1">
            <a:spLocks/>
          </p:cNvSpPr>
          <p:nvPr/>
        </p:nvSpPr>
        <p:spPr>
          <a:xfrm>
            <a:off x="1097280" y="237835"/>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SG" sz="2800" dirty="0">
                <a:latin typeface="Calibri" panose="020F0502020204030204" pitchFamily="34" charset="0"/>
                <a:ea typeface="Calibri" panose="020F0502020204030204" pitchFamily="34" charset="0"/>
                <a:cs typeface="Latha" panose="020B0604020202020204" pitchFamily="34" charset="0"/>
              </a:rPr>
              <a:t>Decision Tree Regression Evaluation</a:t>
            </a:r>
          </a:p>
        </p:txBody>
      </p:sp>
      <p:pic>
        <p:nvPicPr>
          <p:cNvPr id="2" name="Picture 1">
            <a:extLst>
              <a:ext uri="{FF2B5EF4-FFF2-40B4-BE49-F238E27FC236}">
                <a16:creationId xmlns:a16="http://schemas.microsoft.com/office/drawing/2014/main" id="{AE5A3EAA-AE69-7CB5-EC2F-7AE6A79714D6}"/>
              </a:ext>
            </a:extLst>
          </p:cNvPr>
          <p:cNvPicPr>
            <a:picLocks noChangeAspect="1"/>
          </p:cNvPicPr>
          <p:nvPr/>
        </p:nvPicPr>
        <p:blipFill>
          <a:blip r:embed="rId2"/>
          <a:stretch>
            <a:fillRect/>
          </a:stretch>
        </p:blipFill>
        <p:spPr>
          <a:xfrm>
            <a:off x="594946" y="1859801"/>
            <a:ext cx="3124200" cy="1778000"/>
          </a:xfrm>
          <a:prstGeom prst="rect">
            <a:avLst/>
          </a:prstGeom>
        </p:spPr>
      </p:pic>
      <p:pic>
        <p:nvPicPr>
          <p:cNvPr id="3" name="Picture 2">
            <a:extLst>
              <a:ext uri="{FF2B5EF4-FFF2-40B4-BE49-F238E27FC236}">
                <a16:creationId xmlns:a16="http://schemas.microsoft.com/office/drawing/2014/main" id="{B194BBA6-534F-1E66-0E26-AC2D6A79C3A0}"/>
              </a:ext>
            </a:extLst>
          </p:cNvPr>
          <p:cNvPicPr>
            <a:picLocks noChangeAspect="1"/>
          </p:cNvPicPr>
          <p:nvPr/>
        </p:nvPicPr>
        <p:blipFill>
          <a:blip r:embed="rId3"/>
          <a:stretch>
            <a:fillRect/>
          </a:stretch>
        </p:blipFill>
        <p:spPr>
          <a:xfrm>
            <a:off x="439227" y="3693701"/>
            <a:ext cx="3435637" cy="2346289"/>
          </a:xfrm>
          <a:prstGeom prst="rect">
            <a:avLst/>
          </a:prstGeom>
        </p:spPr>
      </p:pic>
      <p:pic>
        <p:nvPicPr>
          <p:cNvPr id="7" name="Picture 6">
            <a:extLst>
              <a:ext uri="{FF2B5EF4-FFF2-40B4-BE49-F238E27FC236}">
                <a16:creationId xmlns:a16="http://schemas.microsoft.com/office/drawing/2014/main" id="{4AF724BC-7908-9E42-9E21-7110A7DB1234}"/>
              </a:ext>
            </a:extLst>
          </p:cNvPr>
          <p:cNvPicPr>
            <a:picLocks noChangeAspect="1"/>
          </p:cNvPicPr>
          <p:nvPr/>
        </p:nvPicPr>
        <p:blipFill>
          <a:blip r:embed="rId4"/>
          <a:stretch>
            <a:fillRect/>
          </a:stretch>
        </p:blipFill>
        <p:spPr>
          <a:xfrm>
            <a:off x="5063532" y="1859801"/>
            <a:ext cx="6341347" cy="2508664"/>
          </a:xfrm>
          <a:prstGeom prst="rect">
            <a:avLst/>
          </a:prstGeom>
        </p:spPr>
      </p:pic>
      <p:sp>
        <p:nvSpPr>
          <p:cNvPr id="11" name="TextBox 10">
            <a:extLst>
              <a:ext uri="{FF2B5EF4-FFF2-40B4-BE49-F238E27FC236}">
                <a16:creationId xmlns:a16="http://schemas.microsoft.com/office/drawing/2014/main" id="{2B58D4FA-48A1-415C-0449-13DB9B13F24D}"/>
              </a:ext>
            </a:extLst>
          </p:cNvPr>
          <p:cNvSpPr txBox="1"/>
          <p:nvPr/>
        </p:nvSpPr>
        <p:spPr>
          <a:xfrm>
            <a:off x="5305531" y="4424163"/>
            <a:ext cx="6099348" cy="1615827"/>
          </a:xfrm>
          <a:prstGeom prst="rect">
            <a:avLst/>
          </a:prstGeom>
          <a:noFill/>
        </p:spPr>
        <p:txBody>
          <a:bodyPr wrap="square">
            <a:spAutoFit/>
          </a:bodyPr>
          <a:lstStyle/>
          <a:p>
            <a:pPr algn="l"/>
            <a:r>
              <a:rPr lang="en-IN" sz="1100" b="0" i="0" u="none" strike="noStrike" dirty="0">
                <a:solidFill>
                  <a:srgbClr val="000000"/>
                </a:solidFill>
                <a:effectLst/>
              </a:rPr>
              <a:t>The Decision Tree Regressor was evaluated for its performance on predicting price, </a:t>
            </a:r>
            <a:r>
              <a:rPr lang="en-IN" sz="1100" b="0" i="0" u="none" strike="noStrike" dirty="0" err="1">
                <a:solidFill>
                  <a:srgbClr val="000000"/>
                </a:solidFill>
                <a:effectLst/>
              </a:rPr>
              <a:t>min_nights</a:t>
            </a:r>
            <a:r>
              <a:rPr lang="en-IN" sz="1100" b="0" i="0" u="none" strike="noStrike" dirty="0">
                <a:solidFill>
                  <a:srgbClr val="000000"/>
                </a:solidFill>
                <a:effectLst/>
              </a:rPr>
              <a:t>, and encoded neighbourhood. For price, the model yielded </a:t>
            </a:r>
            <a:r>
              <a:rPr lang="en-IN" sz="1100" b="1" i="0" u="none" strike="noStrike" dirty="0">
                <a:solidFill>
                  <a:srgbClr val="000000"/>
                </a:solidFill>
                <a:effectLst/>
              </a:rPr>
              <a:t>RMSE = 75.74</a:t>
            </a:r>
            <a:r>
              <a:rPr lang="en-IN" sz="1100" b="0" i="0" u="none" strike="noStrike" dirty="0">
                <a:solidFill>
                  <a:srgbClr val="000000"/>
                </a:solidFill>
                <a:effectLst/>
              </a:rPr>
              <a:t>, </a:t>
            </a:r>
            <a:r>
              <a:rPr lang="en-IN" sz="1100" b="1" i="0" u="none" strike="noStrike" dirty="0">
                <a:solidFill>
                  <a:srgbClr val="000000"/>
                </a:solidFill>
                <a:effectLst/>
              </a:rPr>
              <a:t>MAE = 57.90</a:t>
            </a:r>
            <a:r>
              <a:rPr lang="en-IN" sz="1100" b="0" i="0" u="none" strike="noStrike" dirty="0">
                <a:solidFill>
                  <a:srgbClr val="000000"/>
                </a:solidFill>
                <a:effectLst/>
              </a:rPr>
              <a:t>, and </a:t>
            </a:r>
            <a:r>
              <a:rPr lang="en-IN" sz="1100" b="1" i="0" u="none" strike="noStrike" dirty="0">
                <a:solidFill>
                  <a:srgbClr val="000000"/>
                </a:solidFill>
                <a:effectLst/>
              </a:rPr>
              <a:t>R² = 0.09</a:t>
            </a:r>
            <a:r>
              <a:rPr lang="en-IN" sz="1100" b="0" i="0" u="none" strike="noStrike" dirty="0">
                <a:solidFill>
                  <a:srgbClr val="000000"/>
                </a:solidFill>
                <a:effectLst/>
              </a:rPr>
              <a:t>, indicating limited predictive accuracy. Predictions for </a:t>
            </a:r>
            <a:r>
              <a:rPr lang="en-IN" sz="1100" b="0" i="0" u="none" strike="noStrike" dirty="0" err="1">
                <a:solidFill>
                  <a:srgbClr val="000000"/>
                </a:solidFill>
                <a:effectLst/>
              </a:rPr>
              <a:t>min_nights</a:t>
            </a:r>
            <a:r>
              <a:rPr lang="en-IN" sz="1100" b="0" i="0" u="none" strike="noStrike" dirty="0">
                <a:solidFill>
                  <a:srgbClr val="000000"/>
                </a:solidFill>
                <a:effectLst/>
              </a:rPr>
              <a:t> showed </a:t>
            </a:r>
            <a:r>
              <a:rPr lang="en-IN" sz="1100" b="1" i="0" u="none" strike="noStrike" dirty="0">
                <a:solidFill>
                  <a:srgbClr val="000000"/>
                </a:solidFill>
                <a:effectLst/>
              </a:rPr>
              <a:t>RMSE = 3.12</a:t>
            </a:r>
            <a:r>
              <a:rPr lang="en-IN" sz="1100" b="0" i="0" u="none" strike="noStrike" dirty="0">
                <a:solidFill>
                  <a:srgbClr val="000000"/>
                </a:solidFill>
                <a:effectLst/>
              </a:rPr>
              <a:t>, </a:t>
            </a:r>
            <a:r>
              <a:rPr lang="en-IN" sz="1100" b="1" i="0" u="none" strike="noStrike" dirty="0">
                <a:solidFill>
                  <a:srgbClr val="000000"/>
                </a:solidFill>
                <a:effectLst/>
              </a:rPr>
              <a:t>MAE = 2.39</a:t>
            </a:r>
            <a:r>
              <a:rPr lang="en-IN" sz="1100" b="0" i="0" u="none" strike="noStrike" dirty="0">
                <a:solidFill>
                  <a:srgbClr val="000000"/>
                </a:solidFill>
                <a:effectLst/>
              </a:rPr>
              <a:t>, and </a:t>
            </a:r>
            <a:r>
              <a:rPr lang="en-IN" sz="1100" b="1" i="0" u="none" strike="noStrike" dirty="0">
                <a:solidFill>
                  <a:srgbClr val="000000"/>
                </a:solidFill>
                <a:effectLst/>
              </a:rPr>
              <a:t>R² = -0.13</a:t>
            </a:r>
            <a:r>
              <a:rPr lang="en-IN" sz="1100" b="0" i="0" u="none" strike="noStrike" dirty="0">
                <a:solidFill>
                  <a:srgbClr val="000000"/>
                </a:solidFill>
                <a:effectLst/>
              </a:rPr>
              <a:t>, suggesting that the model struggles to generalize for this target. For the encoded neighbourhood, the </a:t>
            </a:r>
            <a:r>
              <a:rPr lang="en-IN" sz="1100" b="1" i="0" u="none" strike="noStrike" dirty="0">
                <a:solidFill>
                  <a:srgbClr val="000000"/>
                </a:solidFill>
                <a:effectLst/>
              </a:rPr>
              <a:t>R² = -0.31</a:t>
            </a:r>
            <a:r>
              <a:rPr lang="en-IN" sz="1100" b="0" i="0" u="none" strike="noStrike" dirty="0">
                <a:solidFill>
                  <a:srgbClr val="000000"/>
                </a:solidFill>
                <a:effectLst/>
              </a:rPr>
              <a:t> further emphasizes the model's inability to handle this categorical feature effectively.</a:t>
            </a:r>
          </a:p>
          <a:p>
            <a:pPr algn="l"/>
            <a:r>
              <a:rPr lang="en-IN" sz="1100" b="0" i="0" u="none" strike="noStrike" dirty="0">
                <a:solidFill>
                  <a:srgbClr val="000000"/>
                </a:solidFill>
                <a:effectLst/>
              </a:rPr>
              <a:t>The plotted predictions reveal that the model produces flat or less dynamic predictions, indicating overfitting or inability to capture the underlying trends. Improvements in feature engineering or regularization could help enhance its performance</a:t>
            </a:r>
          </a:p>
        </p:txBody>
      </p:sp>
    </p:spTree>
    <p:extLst>
      <p:ext uri="{BB962C8B-B14F-4D97-AF65-F5344CB8AC3E}">
        <p14:creationId xmlns:p14="http://schemas.microsoft.com/office/powerpoint/2010/main" val="1834421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6338C-362A-EECB-26DE-ED90D695046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CB92F6E-E1C2-E8A4-9879-F25307523E2D}"/>
              </a:ext>
            </a:extLst>
          </p:cNvPr>
          <p:cNvSpPr>
            <a:spLocks noGrp="1"/>
          </p:cNvSpPr>
          <p:nvPr>
            <p:ph idx="1"/>
          </p:nvPr>
        </p:nvSpPr>
        <p:spPr>
          <a:xfrm>
            <a:off x="1097280" y="1859801"/>
            <a:ext cx="10058400" cy="4236090"/>
          </a:xfrm>
        </p:spPr>
        <p:txBody>
          <a:bodyPr>
            <a:noAutofit/>
          </a:bodyPr>
          <a:lstStyle/>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F240E221-DA14-6486-723F-AA9DDF10F47C}"/>
              </a:ext>
            </a:extLst>
          </p:cNvPr>
          <p:cNvSpPr txBox="1">
            <a:spLocks/>
          </p:cNvSpPr>
          <p:nvPr/>
        </p:nvSpPr>
        <p:spPr>
          <a:xfrm>
            <a:off x="1097280" y="237835"/>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SG" sz="2800" dirty="0">
                <a:latin typeface="Calibri" panose="020F0502020204030204" pitchFamily="34" charset="0"/>
                <a:ea typeface="Calibri" panose="020F0502020204030204" pitchFamily="34" charset="0"/>
                <a:cs typeface="Latha" panose="020B0604020202020204" pitchFamily="34" charset="0"/>
              </a:rPr>
              <a:t>Random Forest Regression Evaluation</a:t>
            </a:r>
          </a:p>
        </p:txBody>
      </p:sp>
      <p:pic>
        <p:nvPicPr>
          <p:cNvPr id="4" name="Picture 3">
            <a:extLst>
              <a:ext uri="{FF2B5EF4-FFF2-40B4-BE49-F238E27FC236}">
                <a16:creationId xmlns:a16="http://schemas.microsoft.com/office/drawing/2014/main" id="{666AA9BF-1FB1-17F7-4E76-567995571519}"/>
              </a:ext>
            </a:extLst>
          </p:cNvPr>
          <p:cNvPicPr>
            <a:picLocks noChangeAspect="1"/>
          </p:cNvPicPr>
          <p:nvPr/>
        </p:nvPicPr>
        <p:blipFill>
          <a:blip r:embed="rId2"/>
          <a:stretch>
            <a:fillRect/>
          </a:stretch>
        </p:blipFill>
        <p:spPr>
          <a:xfrm>
            <a:off x="557404" y="1859801"/>
            <a:ext cx="3098800" cy="1778000"/>
          </a:xfrm>
          <a:prstGeom prst="rect">
            <a:avLst/>
          </a:prstGeom>
        </p:spPr>
      </p:pic>
      <p:pic>
        <p:nvPicPr>
          <p:cNvPr id="8" name="Picture 7">
            <a:extLst>
              <a:ext uri="{FF2B5EF4-FFF2-40B4-BE49-F238E27FC236}">
                <a16:creationId xmlns:a16="http://schemas.microsoft.com/office/drawing/2014/main" id="{0B34ED10-A86E-17DB-0F62-F649E3F7C5EA}"/>
              </a:ext>
            </a:extLst>
          </p:cNvPr>
          <p:cNvPicPr>
            <a:picLocks noChangeAspect="1"/>
          </p:cNvPicPr>
          <p:nvPr/>
        </p:nvPicPr>
        <p:blipFill>
          <a:blip r:embed="rId3"/>
          <a:stretch>
            <a:fillRect/>
          </a:stretch>
        </p:blipFill>
        <p:spPr>
          <a:xfrm>
            <a:off x="544006" y="3680573"/>
            <a:ext cx="3400027" cy="2372546"/>
          </a:xfrm>
          <a:prstGeom prst="rect">
            <a:avLst/>
          </a:prstGeom>
        </p:spPr>
      </p:pic>
      <p:pic>
        <p:nvPicPr>
          <p:cNvPr id="9" name="Picture 8">
            <a:extLst>
              <a:ext uri="{FF2B5EF4-FFF2-40B4-BE49-F238E27FC236}">
                <a16:creationId xmlns:a16="http://schemas.microsoft.com/office/drawing/2014/main" id="{203D9EDA-BAC0-ED67-72DB-E402E43F89C1}"/>
              </a:ext>
            </a:extLst>
          </p:cNvPr>
          <p:cNvPicPr>
            <a:picLocks noChangeAspect="1"/>
          </p:cNvPicPr>
          <p:nvPr/>
        </p:nvPicPr>
        <p:blipFill>
          <a:blip r:embed="rId4"/>
          <a:stretch>
            <a:fillRect/>
          </a:stretch>
        </p:blipFill>
        <p:spPr>
          <a:xfrm>
            <a:off x="5373635" y="1859801"/>
            <a:ext cx="6260961" cy="2514080"/>
          </a:xfrm>
          <a:prstGeom prst="rect">
            <a:avLst/>
          </a:prstGeom>
        </p:spPr>
      </p:pic>
      <p:sp>
        <p:nvSpPr>
          <p:cNvPr id="12" name="TextBox 11">
            <a:extLst>
              <a:ext uri="{FF2B5EF4-FFF2-40B4-BE49-F238E27FC236}">
                <a16:creationId xmlns:a16="http://schemas.microsoft.com/office/drawing/2014/main" id="{33A39C08-205A-A335-D1FE-34EB58997EA4}"/>
              </a:ext>
            </a:extLst>
          </p:cNvPr>
          <p:cNvSpPr txBox="1"/>
          <p:nvPr/>
        </p:nvSpPr>
        <p:spPr>
          <a:xfrm>
            <a:off x="5454441" y="4373881"/>
            <a:ext cx="6099348" cy="1785104"/>
          </a:xfrm>
          <a:prstGeom prst="rect">
            <a:avLst/>
          </a:prstGeom>
          <a:noFill/>
        </p:spPr>
        <p:txBody>
          <a:bodyPr wrap="square">
            <a:spAutoFit/>
          </a:bodyPr>
          <a:lstStyle/>
          <a:p>
            <a:pPr algn="l"/>
            <a:r>
              <a:rPr lang="en-IN" sz="1100" b="0" i="0" u="none" strike="noStrike" dirty="0">
                <a:solidFill>
                  <a:srgbClr val="000000"/>
                </a:solidFill>
                <a:effectLst/>
              </a:rPr>
              <a:t>The Random Forest Regressor's performance was evaluated for three targets. For predicting price, the model achieved </a:t>
            </a:r>
            <a:r>
              <a:rPr lang="en-IN" sz="1100" b="1" i="0" u="none" strike="noStrike" dirty="0">
                <a:solidFill>
                  <a:srgbClr val="000000"/>
                </a:solidFill>
                <a:effectLst/>
              </a:rPr>
              <a:t>RMSE = 59.76</a:t>
            </a:r>
            <a:r>
              <a:rPr lang="en-IN" sz="1100" b="0" i="0" u="none" strike="noStrike" dirty="0">
                <a:solidFill>
                  <a:srgbClr val="000000"/>
                </a:solidFill>
                <a:effectLst/>
              </a:rPr>
              <a:t>, </a:t>
            </a:r>
            <a:r>
              <a:rPr lang="en-IN" sz="1100" b="1" i="0" u="none" strike="noStrike" dirty="0">
                <a:solidFill>
                  <a:srgbClr val="000000"/>
                </a:solidFill>
                <a:effectLst/>
              </a:rPr>
              <a:t>MAE = 42.67</a:t>
            </a:r>
            <a:r>
              <a:rPr lang="en-IN" sz="1100" b="0" i="0" u="none" strike="noStrike" dirty="0">
                <a:solidFill>
                  <a:srgbClr val="000000"/>
                </a:solidFill>
                <a:effectLst/>
              </a:rPr>
              <a:t>, and </a:t>
            </a:r>
            <a:r>
              <a:rPr lang="en-IN" sz="1100" b="1" i="0" u="none" strike="noStrike" dirty="0">
                <a:solidFill>
                  <a:srgbClr val="000000"/>
                </a:solidFill>
                <a:effectLst/>
              </a:rPr>
              <a:t>R² = 0.43</a:t>
            </a:r>
            <a:r>
              <a:rPr lang="en-IN" sz="1100" b="0" i="0" u="none" strike="noStrike" dirty="0">
                <a:solidFill>
                  <a:srgbClr val="000000"/>
                </a:solidFill>
                <a:effectLst/>
              </a:rPr>
              <a:t>, indicating moderate predictive capability with room for improvement. The prediction for </a:t>
            </a:r>
            <a:r>
              <a:rPr lang="en-IN" sz="1100" b="0" i="0" u="none" strike="noStrike" dirty="0" err="1">
                <a:solidFill>
                  <a:srgbClr val="000000"/>
                </a:solidFill>
                <a:effectLst/>
              </a:rPr>
              <a:t>min_nights</a:t>
            </a:r>
            <a:r>
              <a:rPr lang="en-IN" sz="1100" b="0" i="0" u="none" strike="noStrike" dirty="0">
                <a:solidFill>
                  <a:srgbClr val="000000"/>
                </a:solidFill>
                <a:effectLst/>
              </a:rPr>
              <a:t> resulted in </a:t>
            </a:r>
            <a:r>
              <a:rPr lang="en-IN" sz="1100" b="1" i="0" u="none" strike="noStrike" dirty="0">
                <a:solidFill>
                  <a:srgbClr val="000000"/>
                </a:solidFill>
                <a:effectLst/>
              </a:rPr>
              <a:t>RMSE = 3.26</a:t>
            </a:r>
            <a:r>
              <a:rPr lang="en-IN" sz="1100" b="0" i="0" u="none" strike="noStrike" dirty="0">
                <a:solidFill>
                  <a:srgbClr val="000000"/>
                </a:solidFill>
                <a:effectLst/>
              </a:rPr>
              <a:t>, </a:t>
            </a:r>
            <a:r>
              <a:rPr lang="en-IN" sz="1100" b="1" i="0" u="none" strike="noStrike" dirty="0">
                <a:solidFill>
                  <a:srgbClr val="000000"/>
                </a:solidFill>
                <a:effectLst/>
              </a:rPr>
              <a:t>MAE = 2.36</a:t>
            </a:r>
            <a:r>
              <a:rPr lang="en-IN" sz="1100" b="0" i="0" u="none" strike="noStrike" dirty="0">
                <a:solidFill>
                  <a:srgbClr val="000000"/>
                </a:solidFill>
                <a:effectLst/>
              </a:rPr>
              <a:t>, and </a:t>
            </a:r>
            <a:r>
              <a:rPr lang="en-IN" sz="1100" b="1" i="0" u="none" strike="noStrike" dirty="0">
                <a:solidFill>
                  <a:srgbClr val="000000"/>
                </a:solidFill>
                <a:effectLst/>
              </a:rPr>
              <a:t>R² = -0.24</a:t>
            </a:r>
            <a:r>
              <a:rPr lang="en-IN" sz="1100" b="0" i="0" u="none" strike="noStrike" dirty="0">
                <a:solidFill>
                  <a:srgbClr val="000000"/>
                </a:solidFill>
                <a:effectLst/>
              </a:rPr>
              <a:t>, showing limited accuracy and struggles with this variable. Similarly, for encoded neighbourhood, the results were </a:t>
            </a:r>
            <a:r>
              <a:rPr lang="en-IN" sz="1100" b="1" i="0" u="none" strike="noStrike" dirty="0">
                <a:solidFill>
                  <a:srgbClr val="000000"/>
                </a:solidFill>
                <a:effectLst/>
              </a:rPr>
              <a:t>RMSE = 15.24</a:t>
            </a:r>
            <a:r>
              <a:rPr lang="en-IN" sz="1100" b="0" i="0" u="none" strike="noStrike" dirty="0">
                <a:solidFill>
                  <a:srgbClr val="000000"/>
                </a:solidFill>
                <a:effectLst/>
              </a:rPr>
              <a:t>, </a:t>
            </a:r>
            <a:r>
              <a:rPr lang="en-IN" sz="1100" b="1" i="0" u="none" strike="noStrike" dirty="0">
                <a:solidFill>
                  <a:srgbClr val="000000"/>
                </a:solidFill>
                <a:effectLst/>
              </a:rPr>
              <a:t>MAE = 13.03</a:t>
            </a:r>
            <a:r>
              <a:rPr lang="en-IN" sz="1100" b="0" i="0" u="none" strike="noStrike" dirty="0">
                <a:solidFill>
                  <a:srgbClr val="000000"/>
                </a:solidFill>
                <a:effectLst/>
              </a:rPr>
              <a:t>, and </a:t>
            </a:r>
            <a:r>
              <a:rPr lang="en-IN" sz="1100" b="1" i="0" u="none" strike="noStrike" dirty="0">
                <a:solidFill>
                  <a:srgbClr val="000000"/>
                </a:solidFill>
                <a:effectLst/>
              </a:rPr>
              <a:t>R² = -0.16</a:t>
            </a:r>
            <a:r>
              <a:rPr lang="en-IN" sz="1100" b="0" i="0" u="none" strike="noStrike" dirty="0">
                <a:solidFill>
                  <a:srgbClr val="000000"/>
                </a:solidFill>
                <a:effectLst/>
              </a:rPr>
              <a:t>, further highlighting challenges in handling categorical data.</a:t>
            </a:r>
          </a:p>
          <a:p>
            <a:pPr algn="l"/>
            <a:r>
              <a:rPr lang="en-IN" sz="1100" b="0" i="0" u="none" strike="noStrike" dirty="0">
                <a:solidFill>
                  <a:srgbClr val="000000"/>
                </a:solidFill>
                <a:effectLst/>
              </a:rPr>
              <a:t>The plots illustrate that while the model captures some trends for price, it struggles with dynamic changes in </a:t>
            </a:r>
            <a:r>
              <a:rPr lang="en-IN" sz="1100" b="0" i="0" u="none" strike="noStrike" dirty="0" err="1">
                <a:solidFill>
                  <a:srgbClr val="000000"/>
                </a:solidFill>
                <a:effectLst/>
              </a:rPr>
              <a:t>min_nights</a:t>
            </a:r>
            <a:r>
              <a:rPr lang="en-IN" sz="1100" b="0" i="0" u="none" strike="noStrike" dirty="0">
                <a:solidFill>
                  <a:srgbClr val="000000"/>
                </a:solidFill>
                <a:effectLst/>
              </a:rPr>
              <a:t>. The flat line in some predictions suggests that additional feature engineering or parameter tuning may be necessary to improve results. The relatively low R² values indicate that the model could benefit from further refinement, especially for categorical and less linear features.</a:t>
            </a:r>
          </a:p>
        </p:txBody>
      </p:sp>
    </p:spTree>
    <p:extLst>
      <p:ext uri="{BB962C8B-B14F-4D97-AF65-F5344CB8AC3E}">
        <p14:creationId xmlns:p14="http://schemas.microsoft.com/office/powerpoint/2010/main" val="3286775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13042-571F-EB70-68F8-171A1576290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7DD028D-3173-F218-FA2D-44DEC1B250A4}"/>
              </a:ext>
            </a:extLst>
          </p:cNvPr>
          <p:cNvSpPr>
            <a:spLocks noGrp="1"/>
          </p:cNvSpPr>
          <p:nvPr>
            <p:ph idx="1"/>
          </p:nvPr>
        </p:nvSpPr>
        <p:spPr>
          <a:xfrm>
            <a:off x="1097280" y="1859801"/>
            <a:ext cx="10058400" cy="4236090"/>
          </a:xfrm>
        </p:spPr>
        <p:txBody>
          <a:bodyPr>
            <a:noAutofit/>
          </a:bodyPr>
          <a:lstStyle/>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C5D2E6BC-B10F-0FA7-6887-24D5A6497321}"/>
              </a:ext>
            </a:extLst>
          </p:cNvPr>
          <p:cNvSpPr txBox="1">
            <a:spLocks/>
          </p:cNvSpPr>
          <p:nvPr/>
        </p:nvSpPr>
        <p:spPr>
          <a:xfrm>
            <a:off x="1097280" y="237835"/>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SG" sz="2800" dirty="0">
                <a:latin typeface="Calibri" panose="020F0502020204030204" pitchFamily="34" charset="0"/>
                <a:ea typeface="Calibri" panose="020F0502020204030204" pitchFamily="34" charset="0"/>
                <a:cs typeface="Latha" panose="020B0604020202020204" pitchFamily="34" charset="0"/>
              </a:rPr>
              <a:t>Model Refinement (Hyperparameter Tuning)</a:t>
            </a:r>
          </a:p>
        </p:txBody>
      </p:sp>
      <p:pic>
        <p:nvPicPr>
          <p:cNvPr id="2" name="Picture 1">
            <a:extLst>
              <a:ext uri="{FF2B5EF4-FFF2-40B4-BE49-F238E27FC236}">
                <a16:creationId xmlns:a16="http://schemas.microsoft.com/office/drawing/2014/main" id="{C741A0F7-6621-908C-509D-089EAA452853}"/>
              </a:ext>
            </a:extLst>
          </p:cNvPr>
          <p:cNvPicPr>
            <a:picLocks noChangeAspect="1"/>
          </p:cNvPicPr>
          <p:nvPr/>
        </p:nvPicPr>
        <p:blipFill>
          <a:blip r:embed="rId2"/>
          <a:stretch>
            <a:fillRect/>
          </a:stretch>
        </p:blipFill>
        <p:spPr>
          <a:xfrm>
            <a:off x="200130" y="1859801"/>
            <a:ext cx="6439031" cy="3301194"/>
          </a:xfrm>
          <a:prstGeom prst="rect">
            <a:avLst/>
          </a:prstGeom>
        </p:spPr>
      </p:pic>
      <p:sp>
        <p:nvSpPr>
          <p:cNvPr id="4" name="TextBox 3">
            <a:extLst>
              <a:ext uri="{FF2B5EF4-FFF2-40B4-BE49-F238E27FC236}">
                <a16:creationId xmlns:a16="http://schemas.microsoft.com/office/drawing/2014/main" id="{955B2011-1B78-8DF6-F24C-AE2780E64113}"/>
              </a:ext>
            </a:extLst>
          </p:cNvPr>
          <p:cNvSpPr txBox="1"/>
          <p:nvPr/>
        </p:nvSpPr>
        <p:spPr>
          <a:xfrm>
            <a:off x="7111325" y="1859801"/>
            <a:ext cx="4514617" cy="3323987"/>
          </a:xfrm>
          <a:prstGeom prst="rect">
            <a:avLst/>
          </a:prstGeom>
          <a:noFill/>
        </p:spPr>
        <p:txBody>
          <a:bodyPr wrap="square">
            <a:spAutoFit/>
          </a:bodyPr>
          <a:lstStyle/>
          <a:p>
            <a:pPr algn="l"/>
            <a:r>
              <a:rPr lang="en-IN" sz="1400" dirty="0">
                <a:solidFill>
                  <a:srgbClr val="000000"/>
                </a:solidFill>
              </a:rPr>
              <a:t>R</a:t>
            </a:r>
            <a:r>
              <a:rPr lang="en-IN" sz="1400" b="0" i="0" u="none" strike="noStrike" dirty="0">
                <a:solidFill>
                  <a:srgbClr val="000000"/>
                </a:solidFill>
                <a:effectLst/>
              </a:rPr>
              <a:t>efines the predictive model by identifying and focusing on training samples with lower relative errors. The process begins by training the model on the complete training dataset and computing the absolute and relative errors for the target variable (e.g., price). A threshold (</a:t>
            </a:r>
            <a:r>
              <a:rPr lang="en-IN" sz="1400" b="0" i="0" u="none" strike="noStrike" dirty="0" err="1">
                <a:solidFill>
                  <a:srgbClr val="000000"/>
                </a:solidFill>
                <a:effectLst/>
              </a:rPr>
              <a:t>err_thresh</a:t>
            </a:r>
            <a:r>
              <a:rPr lang="en-IN" sz="1400" b="0" i="0" u="none" strike="noStrike" dirty="0">
                <a:solidFill>
                  <a:srgbClr val="000000"/>
                </a:solidFill>
                <a:effectLst/>
              </a:rPr>
              <a:t>) is applied to filter samples where the relative error is below this threshold, retaining only the most accurate predictions for further training.</a:t>
            </a:r>
          </a:p>
          <a:p>
            <a:pPr algn="l"/>
            <a:r>
              <a:rPr lang="en-IN" sz="1400" b="0" i="0" u="none" strike="noStrike" dirty="0">
                <a:solidFill>
                  <a:srgbClr val="000000"/>
                </a:solidFill>
                <a:effectLst/>
              </a:rPr>
              <a:t>The filtered data is then used to retrain the model, ensuring that it learns from high-confidence samples, reducing noise in training. This refined model is expected to deliver improved predictions on future datasets, as it focuses on better-aligned data points. This approach also provides a mechanism to handle outliers by excluding data points with disproportionately high errors during retraining.</a:t>
            </a:r>
          </a:p>
        </p:txBody>
      </p:sp>
    </p:spTree>
    <p:extLst>
      <p:ext uri="{BB962C8B-B14F-4D97-AF65-F5344CB8AC3E}">
        <p14:creationId xmlns:p14="http://schemas.microsoft.com/office/powerpoint/2010/main" val="1807154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02E26-E7FD-35B5-A5DC-B002DF93BD68}"/>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DD65395-E8C8-EC1C-2B0A-39CDDA36A841}"/>
              </a:ext>
            </a:extLst>
          </p:cNvPr>
          <p:cNvSpPr>
            <a:spLocks noGrp="1"/>
          </p:cNvSpPr>
          <p:nvPr>
            <p:ph idx="1"/>
          </p:nvPr>
        </p:nvSpPr>
        <p:spPr>
          <a:xfrm>
            <a:off x="1097280" y="1859801"/>
            <a:ext cx="10058400" cy="4236090"/>
          </a:xfrm>
        </p:spPr>
        <p:txBody>
          <a:bodyPr>
            <a:noAutofit/>
          </a:bodyPr>
          <a:lstStyle/>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E22C15B1-0AAD-7801-D2B9-010D9A3B389E}"/>
              </a:ext>
            </a:extLst>
          </p:cNvPr>
          <p:cNvSpPr txBox="1">
            <a:spLocks/>
          </p:cNvSpPr>
          <p:nvPr/>
        </p:nvSpPr>
        <p:spPr>
          <a:xfrm>
            <a:off x="1097280" y="237835"/>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SG" sz="2800" dirty="0">
                <a:latin typeface="Calibri" panose="020F0502020204030204" pitchFamily="34" charset="0"/>
                <a:ea typeface="Calibri" panose="020F0502020204030204" pitchFamily="34" charset="0"/>
                <a:cs typeface="Latha" panose="020B0604020202020204" pitchFamily="34" charset="0"/>
              </a:rPr>
              <a:t>Model Refinement (Hyperparameter Tuning)</a:t>
            </a:r>
          </a:p>
        </p:txBody>
      </p:sp>
      <p:pic>
        <p:nvPicPr>
          <p:cNvPr id="3" name="Picture 2">
            <a:extLst>
              <a:ext uri="{FF2B5EF4-FFF2-40B4-BE49-F238E27FC236}">
                <a16:creationId xmlns:a16="http://schemas.microsoft.com/office/drawing/2014/main" id="{670E9483-5458-8649-9622-09BAEC7B2329}"/>
              </a:ext>
            </a:extLst>
          </p:cNvPr>
          <p:cNvPicPr>
            <a:picLocks noChangeAspect="1"/>
          </p:cNvPicPr>
          <p:nvPr/>
        </p:nvPicPr>
        <p:blipFill>
          <a:blip r:embed="rId2"/>
          <a:stretch>
            <a:fillRect/>
          </a:stretch>
        </p:blipFill>
        <p:spPr>
          <a:xfrm>
            <a:off x="265011" y="2897944"/>
            <a:ext cx="5620308" cy="1261290"/>
          </a:xfrm>
          <a:prstGeom prst="rect">
            <a:avLst/>
          </a:prstGeom>
        </p:spPr>
      </p:pic>
      <p:sp>
        <p:nvSpPr>
          <p:cNvPr id="8" name="TextBox 7">
            <a:extLst>
              <a:ext uri="{FF2B5EF4-FFF2-40B4-BE49-F238E27FC236}">
                <a16:creationId xmlns:a16="http://schemas.microsoft.com/office/drawing/2014/main" id="{49C37437-0320-3083-D885-A5319EFCCC47}"/>
              </a:ext>
            </a:extLst>
          </p:cNvPr>
          <p:cNvSpPr txBox="1"/>
          <p:nvPr/>
        </p:nvSpPr>
        <p:spPr>
          <a:xfrm>
            <a:off x="5963697" y="1859801"/>
            <a:ext cx="6099348" cy="4031873"/>
          </a:xfrm>
          <a:prstGeom prst="rect">
            <a:avLst/>
          </a:prstGeom>
          <a:noFill/>
        </p:spPr>
        <p:txBody>
          <a:bodyPr wrap="square">
            <a:spAutoFit/>
          </a:bodyPr>
          <a:lstStyle/>
          <a:p>
            <a:pPr algn="l"/>
            <a:r>
              <a:rPr lang="en-IN" sz="1600" b="0" i="0" u="none" strike="noStrike" dirty="0">
                <a:solidFill>
                  <a:srgbClr val="000000"/>
                </a:solidFill>
                <a:effectLst/>
              </a:rPr>
              <a:t>This step involves fine-tuning hyperparameters for different regression models to achieve optimal performance. After outlier removal and data sampling, the prepared dataset consisted of X=(500, 105) and y=(500, 3).</a:t>
            </a:r>
          </a:p>
          <a:p>
            <a:pPr algn="l">
              <a:buFont typeface="Arial" panose="020B0604020202020204" pitchFamily="34" charset="0"/>
              <a:buChar char="•"/>
            </a:pPr>
            <a:r>
              <a:rPr lang="en-IN" sz="1600" b="0" i="0" u="none" strike="noStrike" dirty="0">
                <a:solidFill>
                  <a:srgbClr val="000000"/>
                </a:solidFill>
                <a:effectLst/>
              </a:rPr>
              <a:t>For </a:t>
            </a:r>
            <a:r>
              <a:rPr lang="en-IN" sz="1600" b="1" i="0" u="none" strike="noStrike" dirty="0">
                <a:solidFill>
                  <a:srgbClr val="000000"/>
                </a:solidFill>
                <a:effectLst/>
              </a:rPr>
              <a:t>Linear Regression</a:t>
            </a:r>
            <a:r>
              <a:rPr lang="en-IN" sz="1600" b="0" i="0" u="none" strike="noStrike" dirty="0">
                <a:solidFill>
                  <a:srgbClr val="000000"/>
                </a:solidFill>
                <a:effectLst/>
              </a:rPr>
              <a:t>, no hyperparameters were tuned, and the cross-validation (CV) score was -964.46.</a:t>
            </a:r>
          </a:p>
          <a:p>
            <a:pPr algn="l">
              <a:buFont typeface="Arial" panose="020B0604020202020204" pitchFamily="34" charset="0"/>
              <a:buChar char="•"/>
            </a:pPr>
            <a:r>
              <a:rPr lang="en-IN" sz="1600" b="1" i="0" u="none" strike="noStrike" dirty="0">
                <a:solidFill>
                  <a:srgbClr val="000000"/>
                </a:solidFill>
                <a:effectLst/>
              </a:rPr>
              <a:t>Ridge Regression</a:t>
            </a:r>
            <a:r>
              <a:rPr lang="en-IN" sz="1600" b="0" i="0" u="none" strike="noStrike" dirty="0">
                <a:solidFill>
                  <a:srgbClr val="000000"/>
                </a:solidFill>
                <a:effectLst/>
              </a:rPr>
              <a:t> achieved the best performance with alpha=1.0 and a CV score of -960.96.</a:t>
            </a:r>
          </a:p>
          <a:p>
            <a:pPr algn="l">
              <a:buFont typeface="Arial" panose="020B0604020202020204" pitchFamily="34" charset="0"/>
              <a:buChar char="•"/>
            </a:pPr>
            <a:r>
              <a:rPr lang="en-IN" sz="1600" b="1" i="0" u="none" strike="noStrike" dirty="0">
                <a:solidFill>
                  <a:srgbClr val="000000"/>
                </a:solidFill>
                <a:effectLst/>
              </a:rPr>
              <a:t>Lasso Regression</a:t>
            </a:r>
            <a:r>
              <a:rPr lang="en-IN" sz="1600" b="0" i="0" u="none" strike="noStrike" dirty="0">
                <a:solidFill>
                  <a:srgbClr val="000000"/>
                </a:solidFill>
                <a:effectLst/>
              </a:rPr>
              <a:t> performed best with alpha=0.1, yielding a CV score of -938.06.</a:t>
            </a:r>
          </a:p>
          <a:p>
            <a:pPr algn="l">
              <a:buFont typeface="Arial" panose="020B0604020202020204" pitchFamily="34" charset="0"/>
              <a:buChar char="•"/>
            </a:pPr>
            <a:r>
              <a:rPr lang="en-IN" sz="1600" b="0" i="0" u="none" strike="noStrike" dirty="0">
                <a:solidFill>
                  <a:srgbClr val="000000"/>
                </a:solidFill>
                <a:effectLst/>
              </a:rPr>
              <a:t>The </a:t>
            </a:r>
            <a:r>
              <a:rPr lang="en-IN" sz="1600" b="1" i="0" u="none" strike="noStrike" dirty="0">
                <a:solidFill>
                  <a:srgbClr val="000000"/>
                </a:solidFill>
                <a:effectLst/>
              </a:rPr>
              <a:t>Random Forest Regressor</a:t>
            </a:r>
            <a:r>
              <a:rPr lang="en-IN" sz="1600" b="0" i="0" u="none" strike="noStrike" dirty="0">
                <a:solidFill>
                  <a:srgbClr val="000000"/>
                </a:solidFill>
                <a:effectLst/>
              </a:rPr>
              <a:t> showed the best results with </a:t>
            </a:r>
            <a:r>
              <a:rPr lang="en-IN" sz="1600" b="0" i="0" u="none" strike="noStrike" dirty="0" err="1">
                <a:solidFill>
                  <a:srgbClr val="000000"/>
                </a:solidFill>
                <a:effectLst/>
              </a:rPr>
              <a:t>max_depth</a:t>
            </a:r>
            <a:r>
              <a:rPr lang="en-IN" sz="1600" b="0" i="0" u="none" strike="noStrike" dirty="0">
                <a:solidFill>
                  <a:srgbClr val="000000"/>
                </a:solidFill>
                <a:effectLst/>
              </a:rPr>
              <a:t>=4 and </a:t>
            </a:r>
            <a:r>
              <a:rPr lang="en-IN" sz="1600" b="0" i="0" u="none" strike="noStrike" dirty="0" err="1">
                <a:solidFill>
                  <a:srgbClr val="000000"/>
                </a:solidFill>
                <a:effectLst/>
              </a:rPr>
              <a:t>n_estimators</a:t>
            </a:r>
            <a:r>
              <a:rPr lang="en-IN" sz="1600" b="0" i="0" u="none" strike="noStrike" dirty="0">
                <a:solidFill>
                  <a:srgbClr val="000000"/>
                </a:solidFill>
                <a:effectLst/>
              </a:rPr>
              <a:t>=10, achieving a CV score of -899.87.</a:t>
            </a:r>
          </a:p>
          <a:p>
            <a:pPr algn="l"/>
            <a:r>
              <a:rPr lang="en-IN" sz="1600" b="0" i="0" u="none" strike="noStrike" dirty="0">
                <a:solidFill>
                  <a:srgbClr val="000000"/>
                </a:solidFill>
                <a:effectLst/>
              </a:rPr>
              <a:t>These results demonstrate that tuning model-specific hyperparameters can significantly improve model performance, with Random Forest performing better than linear-based models in this dataset.</a:t>
            </a:r>
          </a:p>
        </p:txBody>
      </p:sp>
    </p:spTree>
    <p:extLst>
      <p:ext uri="{BB962C8B-B14F-4D97-AF65-F5344CB8AC3E}">
        <p14:creationId xmlns:p14="http://schemas.microsoft.com/office/powerpoint/2010/main" val="3535310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77008-B857-1426-FE2A-584BA2009127}"/>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A1C912F-EA33-EC85-C9E5-05699596D95F}"/>
              </a:ext>
            </a:extLst>
          </p:cNvPr>
          <p:cNvSpPr>
            <a:spLocks noGrp="1"/>
          </p:cNvSpPr>
          <p:nvPr>
            <p:ph idx="1"/>
          </p:nvPr>
        </p:nvSpPr>
        <p:spPr>
          <a:xfrm>
            <a:off x="1097280" y="1859801"/>
            <a:ext cx="10058400" cy="4236090"/>
          </a:xfrm>
        </p:spPr>
        <p:txBody>
          <a:bodyPr>
            <a:noAutofit/>
          </a:bodyPr>
          <a:lstStyle/>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B2543079-2B83-3405-E0F4-74254D2FB3CB}"/>
              </a:ext>
            </a:extLst>
          </p:cNvPr>
          <p:cNvSpPr txBox="1">
            <a:spLocks/>
          </p:cNvSpPr>
          <p:nvPr/>
        </p:nvSpPr>
        <p:spPr>
          <a:xfrm>
            <a:off x="1097280" y="237835"/>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SG" sz="2800" dirty="0">
                <a:latin typeface="Calibri" panose="020F0502020204030204" pitchFamily="34" charset="0"/>
                <a:ea typeface="Calibri" panose="020F0502020204030204" pitchFamily="34" charset="0"/>
                <a:cs typeface="Latha" panose="020B0604020202020204" pitchFamily="34" charset="0"/>
              </a:rPr>
              <a:t>Model Refinement (Linear)</a:t>
            </a:r>
          </a:p>
        </p:txBody>
      </p:sp>
      <p:pic>
        <p:nvPicPr>
          <p:cNvPr id="2" name="Picture 1">
            <a:extLst>
              <a:ext uri="{FF2B5EF4-FFF2-40B4-BE49-F238E27FC236}">
                <a16:creationId xmlns:a16="http://schemas.microsoft.com/office/drawing/2014/main" id="{80E75CA2-E71F-5CE4-2647-8725755F6258}"/>
              </a:ext>
            </a:extLst>
          </p:cNvPr>
          <p:cNvPicPr>
            <a:picLocks noChangeAspect="1"/>
          </p:cNvPicPr>
          <p:nvPr/>
        </p:nvPicPr>
        <p:blipFill>
          <a:blip r:embed="rId2"/>
          <a:stretch>
            <a:fillRect/>
          </a:stretch>
        </p:blipFill>
        <p:spPr>
          <a:xfrm>
            <a:off x="594946" y="1859802"/>
            <a:ext cx="2198496" cy="1939324"/>
          </a:xfrm>
          <a:prstGeom prst="rect">
            <a:avLst/>
          </a:prstGeom>
        </p:spPr>
      </p:pic>
      <p:pic>
        <p:nvPicPr>
          <p:cNvPr id="4" name="Picture 3">
            <a:extLst>
              <a:ext uri="{FF2B5EF4-FFF2-40B4-BE49-F238E27FC236}">
                <a16:creationId xmlns:a16="http://schemas.microsoft.com/office/drawing/2014/main" id="{DCC7049D-D95C-2AEC-046A-C59BB84DA4C7}"/>
              </a:ext>
            </a:extLst>
          </p:cNvPr>
          <p:cNvPicPr>
            <a:picLocks noChangeAspect="1"/>
          </p:cNvPicPr>
          <p:nvPr/>
        </p:nvPicPr>
        <p:blipFill>
          <a:blip r:embed="rId3"/>
          <a:stretch>
            <a:fillRect/>
          </a:stretch>
        </p:blipFill>
        <p:spPr>
          <a:xfrm>
            <a:off x="401306" y="3970337"/>
            <a:ext cx="3522474" cy="2211188"/>
          </a:xfrm>
          <a:prstGeom prst="rect">
            <a:avLst/>
          </a:prstGeom>
        </p:spPr>
      </p:pic>
      <p:pic>
        <p:nvPicPr>
          <p:cNvPr id="7" name="Picture 6">
            <a:extLst>
              <a:ext uri="{FF2B5EF4-FFF2-40B4-BE49-F238E27FC236}">
                <a16:creationId xmlns:a16="http://schemas.microsoft.com/office/drawing/2014/main" id="{BBF7E744-8DF9-DBC4-1ADC-A87A4F1D161F}"/>
              </a:ext>
            </a:extLst>
          </p:cNvPr>
          <p:cNvPicPr>
            <a:picLocks noChangeAspect="1"/>
          </p:cNvPicPr>
          <p:nvPr/>
        </p:nvPicPr>
        <p:blipFill>
          <a:blip r:embed="rId4"/>
          <a:stretch>
            <a:fillRect/>
          </a:stretch>
        </p:blipFill>
        <p:spPr>
          <a:xfrm>
            <a:off x="5098324" y="1859800"/>
            <a:ext cx="6753330" cy="2407708"/>
          </a:xfrm>
          <a:prstGeom prst="rect">
            <a:avLst/>
          </a:prstGeom>
        </p:spPr>
      </p:pic>
      <p:sp>
        <p:nvSpPr>
          <p:cNvPr id="10" name="TextBox 9">
            <a:extLst>
              <a:ext uri="{FF2B5EF4-FFF2-40B4-BE49-F238E27FC236}">
                <a16:creationId xmlns:a16="http://schemas.microsoft.com/office/drawing/2014/main" id="{9341A180-1F3E-C0E6-F7A8-EA1E3C625378}"/>
              </a:ext>
            </a:extLst>
          </p:cNvPr>
          <p:cNvSpPr txBox="1"/>
          <p:nvPr/>
        </p:nvSpPr>
        <p:spPr>
          <a:xfrm>
            <a:off x="5098324" y="4278149"/>
            <a:ext cx="6099348" cy="1954381"/>
          </a:xfrm>
          <a:prstGeom prst="rect">
            <a:avLst/>
          </a:prstGeom>
          <a:noFill/>
        </p:spPr>
        <p:txBody>
          <a:bodyPr wrap="square">
            <a:spAutoFit/>
          </a:bodyPr>
          <a:lstStyle/>
          <a:p>
            <a:pPr algn="l"/>
            <a:r>
              <a:rPr lang="en-IN" sz="1100" b="0" i="0" u="none" strike="noStrike" dirty="0">
                <a:solidFill>
                  <a:srgbClr val="000000"/>
                </a:solidFill>
                <a:effectLst/>
              </a:rPr>
              <a:t>This slide demonstrates the </a:t>
            </a:r>
            <a:r>
              <a:rPr lang="en-IN" sz="1100" b="1" i="0" u="none" strike="noStrike" dirty="0">
                <a:solidFill>
                  <a:srgbClr val="000000"/>
                </a:solidFill>
                <a:effectLst/>
              </a:rPr>
              <a:t>Model Refinement for Linear Regression</a:t>
            </a:r>
            <a:r>
              <a:rPr lang="en-IN" sz="1100" b="0" i="0" u="none" strike="noStrike" dirty="0">
                <a:solidFill>
                  <a:srgbClr val="000000"/>
                </a:solidFill>
                <a:effectLst/>
              </a:rPr>
              <a:t>, highlighting improved predictions after refinement. For the </a:t>
            </a:r>
            <a:r>
              <a:rPr lang="en-IN" sz="1100" b="1" i="0" u="none" strike="noStrike" dirty="0">
                <a:solidFill>
                  <a:srgbClr val="000000"/>
                </a:solidFill>
                <a:effectLst/>
              </a:rPr>
              <a:t>price target</a:t>
            </a:r>
            <a:r>
              <a:rPr lang="en-IN" sz="1100" b="0" i="0" u="none" strike="noStrike" dirty="0">
                <a:solidFill>
                  <a:srgbClr val="000000"/>
                </a:solidFill>
                <a:effectLst/>
              </a:rPr>
              <a:t>, the refined model achieved an </a:t>
            </a:r>
            <a:r>
              <a:rPr lang="en-IN" sz="1100" b="1" i="0" u="none" strike="noStrike" dirty="0">
                <a:solidFill>
                  <a:srgbClr val="000000"/>
                </a:solidFill>
                <a:effectLst/>
              </a:rPr>
              <a:t>RMSE of 65.98</a:t>
            </a:r>
            <a:r>
              <a:rPr lang="en-IN" sz="1100" b="0" i="0" u="none" strike="noStrike" dirty="0">
                <a:solidFill>
                  <a:srgbClr val="000000"/>
                </a:solidFill>
                <a:effectLst/>
              </a:rPr>
              <a:t>, which shows a noticeable improvement compared to the earlier higher deviation. The </a:t>
            </a:r>
            <a:r>
              <a:rPr lang="en-IN" sz="1100" b="1" i="0" u="none" strike="noStrike" dirty="0">
                <a:solidFill>
                  <a:srgbClr val="000000"/>
                </a:solidFill>
                <a:effectLst/>
              </a:rPr>
              <a:t>R² score of 0.31</a:t>
            </a:r>
            <a:r>
              <a:rPr lang="en-IN" sz="1100" b="0" i="0" u="none" strike="noStrike" dirty="0">
                <a:solidFill>
                  <a:srgbClr val="000000"/>
                </a:solidFill>
                <a:effectLst/>
              </a:rPr>
              <a:t> reflects that 31% of the variance in price is explained by the model, showing better alignment with actual values. For </a:t>
            </a:r>
            <a:r>
              <a:rPr lang="en-IN" sz="1100" b="1" i="0" u="none" strike="noStrike" dirty="0">
                <a:solidFill>
                  <a:srgbClr val="000000"/>
                </a:solidFill>
                <a:effectLst/>
              </a:rPr>
              <a:t>minimum nights</a:t>
            </a:r>
            <a:r>
              <a:rPr lang="en-IN" sz="1100" b="0" i="0" u="none" strike="noStrike" dirty="0">
                <a:solidFill>
                  <a:srgbClr val="000000"/>
                </a:solidFill>
                <a:effectLst/>
              </a:rPr>
              <a:t>, the model still struggles, with an </a:t>
            </a:r>
            <a:r>
              <a:rPr lang="en-IN" sz="1100" b="1" i="0" u="none" strike="noStrike" dirty="0">
                <a:solidFill>
                  <a:srgbClr val="000000"/>
                </a:solidFill>
                <a:effectLst/>
              </a:rPr>
              <a:t>R² score of -0.30</a:t>
            </a:r>
            <a:r>
              <a:rPr lang="en-IN" sz="1100" b="0" i="0" u="none" strike="noStrike" dirty="0">
                <a:solidFill>
                  <a:srgbClr val="000000"/>
                </a:solidFill>
                <a:effectLst/>
              </a:rPr>
              <a:t>, but predictions are slightly closer than in the unrefined version. For </a:t>
            </a:r>
            <a:r>
              <a:rPr lang="en-IN" sz="1100" b="1" i="0" u="none" strike="noStrike" dirty="0">
                <a:solidFill>
                  <a:srgbClr val="000000"/>
                </a:solidFill>
                <a:effectLst/>
              </a:rPr>
              <a:t>neighbourhood (encoded)</a:t>
            </a:r>
            <a:r>
              <a:rPr lang="en-IN" sz="1100" b="0" i="0" u="none" strike="noStrike" dirty="0">
                <a:solidFill>
                  <a:srgbClr val="000000"/>
                </a:solidFill>
                <a:effectLst/>
              </a:rPr>
              <a:t>, the model continues to perform poorly, with an </a:t>
            </a:r>
            <a:r>
              <a:rPr lang="en-IN" sz="1100" b="1" i="0" u="none" strike="noStrike" dirty="0">
                <a:solidFill>
                  <a:srgbClr val="000000"/>
                </a:solidFill>
                <a:effectLst/>
              </a:rPr>
              <a:t>R² score of -0.28</a:t>
            </a:r>
            <a:r>
              <a:rPr lang="en-IN" sz="1100" b="0" i="0" u="none" strike="noStrike" dirty="0">
                <a:solidFill>
                  <a:srgbClr val="000000"/>
                </a:solidFill>
                <a:effectLst/>
              </a:rPr>
              <a:t>, indicating no significant improvement in predictive capability.</a:t>
            </a:r>
          </a:p>
          <a:p>
            <a:pPr algn="l"/>
            <a:r>
              <a:rPr lang="en-IN" sz="1100" b="0" i="0" u="none" strike="noStrike" dirty="0">
                <a:solidFill>
                  <a:srgbClr val="000000"/>
                </a:solidFill>
                <a:effectLst/>
              </a:rPr>
              <a:t>The visualizations show </a:t>
            </a:r>
            <a:r>
              <a:rPr lang="en-IN" sz="1100" b="1" i="0" u="none" strike="noStrike" dirty="0">
                <a:solidFill>
                  <a:srgbClr val="000000"/>
                </a:solidFill>
                <a:effectLst/>
              </a:rPr>
              <a:t>actual vs predicted values</a:t>
            </a:r>
            <a:r>
              <a:rPr lang="en-IN" sz="1100" b="0" i="0" u="none" strike="noStrike" dirty="0">
                <a:solidFill>
                  <a:srgbClr val="000000"/>
                </a:solidFill>
                <a:effectLst/>
              </a:rPr>
              <a:t> for price and minimum nights over the first 10 rows, where price predictions are more aligned post-refinement. While minimum nights still have deviations, the refinement process has brought marginal improvements. Overall, the refinement process has made the model better for price predictions, though further work is needed for other targets.</a:t>
            </a:r>
          </a:p>
        </p:txBody>
      </p:sp>
    </p:spTree>
    <p:extLst>
      <p:ext uri="{BB962C8B-B14F-4D97-AF65-F5344CB8AC3E}">
        <p14:creationId xmlns:p14="http://schemas.microsoft.com/office/powerpoint/2010/main" val="1526926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23DA6-D0DB-2324-1552-0B89CF8F5493}"/>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D10FDDA-32B9-57AB-3861-07A1B1017591}"/>
              </a:ext>
            </a:extLst>
          </p:cNvPr>
          <p:cNvSpPr>
            <a:spLocks noGrp="1"/>
          </p:cNvSpPr>
          <p:nvPr>
            <p:ph idx="1"/>
          </p:nvPr>
        </p:nvSpPr>
        <p:spPr>
          <a:xfrm>
            <a:off x="1097280" y="1859801"/>
            <a:ext cx="10058400" cy="4236090"/>
          </a:xfrm>
        </p:spPr>
        <p:txBody>
          <a:bodyPr>
            <a:noAutofit/>
          </a:bodyPr>
          <a:lstStyle/>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58612613-6F0B-D78F-5C7F-0874D0999B84}"/>
              </a:ext>
            </a:extLst>
          </p:cNvPr>
          <p:cNvSpPr txBox="1">
            <a:spLocks/>
          </p:cNvSpPr>
          <p:nvPr/>
        </p:nvSpPr>
        <p:spPr>
          <a:xfrm>
            <a:off x="1097280" y="237835"/>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SG" sz="2800" dirty="0">
                <a:latin typeface="Calibri" panose="020F0502020204030204" pitchFamily="34" charset="0"/>
                <a:ea typeface="Calibri" panose="020F0502020204030204" pitchFamily="34" charset="0"/>
                <a:cs typeface="Latha" panose="020B0604020202020204" pitchFamily="34" charset="0"/>
              </a:rPr>
              <a:t>Model Refinement (Ridge)</a:t>
            </a:r>
          </a:p>
        </p:txBody>
      </p:sp>
      <p:pic>
        <p:nvPicPr>
          <p:cNvPr id="3" name="Picture 2">
            <a:extLst>
              <a:ext uri="{FF2B5EF4-FFF2-40B4-BE49-F238E27FC236}">
                <a16:creationId xmlns:a16="http://schemas.microsoft.com/office/drawing/2014/main" id="{E812A625-8135-44C7-369E-F4B2ED6081A8}"/>
              </a:ext>
            </a:extLst>
          </p:cNvPr>
          <p:cNvPicPr>
            <a:picLocks noChangeAspect="1"/>
          </p:cNvPicPr>
          <p:nvPr/>
        </p:nvPicPr>
        <p:blipFill>
          <a:blip r:embed="rId2"/>
          <a:stretch>
            <a:fillRect/>
          </a:stretch>
        </p:blipFill>
        <p:spPr>
          <a:xfrm>
            <a:off x="1036320" y="1859801"/>
            <a:ext cx="2239312" cy="2049540"/>
          </a:xfrm>
          <a:prstGeom prst="rect">
            <a:avLst/>
          </a:prstGeom>
        </p:spPr>
      </p:pic>
      <p:pic>
        <p:nvPicPr>
          <p:cNvPr id="8" name="Picture 7">
            <a:extLst>
              <a:ext uri="{FF2B5EF4-FFF2-40B4-BE49-F238E27FC236}">
                <a16:creationId xmlns:a16="http://schemas.microsoft.com/office/drawing/2014/main" id="{1D46024C-963C-5556-F89F-73F92C7EA10B}"/>
              </a:ext>
            </a:extLst>
          </p:cNvPr>
          <p:cNvPicPr>
            <a:picLocks noChangeAspect="1"/>
          </p:cNvPicPr>
          <p:nvPr/>
        </p:nvPicPr>
        <p:blipFill>
          <a:blip r:embed="rId3"/>
          <a:stretch>
            <a:fillRect/>
          </a:stretch>
        </p:blipFill>
        <p:spPr>
          <a:xfrm>
            <a:off x="905328" y="4065384"/>
            <a:ext cx="3355173" cy="2082521"/>
          </a:xfrm>
          <a:prstGeom prst="rect">
            <a:avLst/>
          </a:prstGeom>
        </p:spPr>
      </p:pic>
      <p:pic>
        <p:nvPicPr>
          <p:cNvPr id="9" name="Picture 8">
            <a:extLst>
              <a:ext uri="{FF2B5EF4-FFF2-40B4-BE49-F238E27FC236}">
                <a16:creationId xmlns:a16="http://schemas.microsoft.com/office/drawing/2014/main" id="{C3DD464B-E776-4CAE-A3DE-BD09F3DB2F25}"/>
              </a:ext>
            </a:extLst>
          </p:cNvPr>
          <p:cNvPicPr>
            <a:picLocks noChangeAspect="1"/>
          </p:cNvPicPr>
          <p:nvPr/>
        </p:nvPicPr>
        <p:blipFill>
          <a:blip r:embed="rId4"/>
          <a:stretch>
            <a:fillRect/>
          </a:stretch>
        </p:blipFill>
        <p:spPr>
          <a:xfrm>
            <a:off x="5385079" y="1859801"/>
            <a:ext cx="6110235" cy="2389567"/>
          </a:xfrm>
          <a:prstGeom prst="rect">
            <a:avLst/>
          </a:prstGeom>
        </p:spPr>
      </p:pic>
      <p:sp>
        <p:nvSpPr>
          <p:cNvPr id="12" name="TextBox 11">
            <a:extLst>
              <a:ext uri="{FF2B5EF4-FFF2-40B4-BE49-F238E27FC236}">
                <a16:creationId xmlns:a16="http://schemas.microsoft.com/office/drawing/2014/main" id="{E5792A60-686C-7796-A385-42C2C2CF4321}"/>
              </a:ext>
            </a:extLst>
          </p:cNvPr>
          <p:cNvSpPr txBox="1"/>
          <p:nvPr/>
        </p:nvSpPr>
        <p:spPr>
          <a:xfrm>
            <a:off x="5395966" y="4307947"/>
            <a:ext cx="6099348" cy="1954381"/>
          </a:xfrm>
          <a:prstGeom prst="rect">
            <a:avLst/>
          </a:prstGeom>
          <a:noFill/>
        </p:spPr>
        <p:txBody>
          <a:bodyPr wrap="square">
            <a:spAutoFit/>
          </a:bodyPr>
          <a:lstStyle/>
          <a:p>
            <a:pPr algn="l"/>
            <a:r>
              <a:rPr lang="en-IN" sz="1100" b="0" i="0" u="none" strike="noStrike" dirty="0">
                <a:solidFill>
                  <a:srgbClr val="000000"/>
                </a:solidFill>
                <a:effectLst/>
              </a:rPr>
              <a:t>This slide highlights the </a:t>
            </a:r>
            <a:r>
              <a:rPr lang="en-IN" sz="1100" b="1" i="0" u="none" strike="noStrike" dirty="0">
                <a:solidFill>
                  <a:srgbClr val="000000"/>
                </a:solidFill>
                <a:effectLst/>
              </a:rPr>
              <a:t>Model Refinement for Ridge Regression</a:t>
            </a:r>
            <a:r>
              <a:rPr lang="en-IN" sz="1100" b="0" i="0" u="none" strike="noStrike" dirty="0">
                <a:solidFill>
                  <a:srgbClr val="000000"/>
                </a:solidFill>
                <a:effectLst/>
              </a:rPr>
              <a:t>, showing improved results compared to the unrefined model. For the </a:t>
            </a:r>
            <a:r>
              <a:rPr lang="en-IN" sz="1100" b="1" i="0" u="none" strike="noStrike" dirty="0">
                <a:solidFill>
                  <a:srgbClr val="000000"/>
                </a:solidFill>
                <a:effectLst/>
              </a:rPr>
              <a:t>price target</a:t>
            </a:r>
            <a:r>
              <a:rPr lang="en-IN" sz="1100" b="0" i="0" u="none" strike="noStrike" dirty="0">
                <a:solidFill>
                  <a:srgbClr val="000000"/>
                </a:solidFill>
                <a:effectLst/>
              </a:rPr>
              <a:t>, the refined model achieved an </a:t>
            </a:r>
            <a:r>
              <a:rPr lang="en-IN" sz="1100" b="1" i="0" u="none" strike="noStrike" dirty="0">
                <a:solidFill>
                  <a:srgbClr val="000000"/>
                </a:solidFill>
                <a:effectLst/>
              </a:rPr>
              <a:t>RMSE of 65.87</a:t>
            </a:r>
            <a:r>
              <a:rPr lang="en-IN" sz="1100" b="0" i="0" u="none" strike="noStrike" dirty="0">
                <a:solidFill>
                  <a:srgbClr val="000000"/>
                </a:solidFill>
                <a:effectLst/>
              </a:rPr>
              <a:t> with an </a:t>
            </a:r>
            <a:r>
              <a:rPr lang="en-IN" sz="1100" b="1" i="0" u="none" strike="noStrike" dirty="0">
                <a:solidFill>
                  <a:srgbClr val="000000"/>
                </a:solidFill>
                <a:effectLst/>
              </a:rPr>
              <a:t>R² score of 0.31</a:t>
            </a:r>
            <a:r>
              <a:rPr lang="en-IN" sz="1100" b="0" i="0" u="none" strike="noStrike" dirty="0">
                <a:solidFill>
                  <a:srgbClr val="000000"/>
                </a:solidFill>
                <a:effectLst/>
              </a:rPr>
              <a:t>, indicating a moderate improvement in prediction accuracy. The predictions are better aligned with the actual values, as seen in the plot. For </a:t>
            </a:r>
            <a:r>
              <a:rPr lang="en-IN" sz="1100" b="1" i="0" u="none" strike="noStrike" dirty="0">
                <a:solidFill>
                  <a:srgbClr val="000000"/>
                </a:solidFill>
                <a:effectLst/>
              </a:rPr>
              <a:t>minimum nights</a:t>
            </a:r>
            <a:r>
              <a:rPr lang="en-IN" sz="1100" b="0" i="0" u="none" strike="noStrike" dirty="0">
                <a:solidFill>
                  <a:srgbClr val="000000"/>
                </a:solidFill>
                <a:effectLst/>
              </a:rPr>
              <a:t>, the refined model resulted in an </a:t>
            </a:r>
            <a:r>
              <a:rPr lang="en-IN" sz="1100" b="1" i="0" u="none" strike="noStrike" dirty="0">
                <a:solidFill>
                  <a:srgbClr val="000000"/>
                </a:solidFill>
                <a:effectLst/>
              </a:rPr>
              <a:t>RMSE of 3.33</a:t>
            </a:r>
            <a:r>
              <a:rPr lang="en-IN" sz="1100" b="0" i="0" u="none" strike="noStrike" dirty="0">
                <a:solidFill>
                  <a:srgbClr val="000000"/>
                </a:solidFill>
                <a:effectLst/>
              </a:rPr>
              <a:t> and an </a:t>
            </a:r>
            <a:r>
              <a:rPr lang="en-IN" sz="1100" b="1" i="0" u="none" strike="noStrike" dirty="0">
                <a:solidFill>
                  <a:srgbClr val="000000"/>
                </a:solidFill>
                <a:effectLst/>
              </a:rPr>
              <a:t>R² score of -0.29</a:t>
            </a:r>
            <a:r>
              <a:rPr lang="en-IN" sz="1100" b="0" i="0" u="none" strike="noStrike" dirty="0">
                <a:solidFill>
                  <a:srgbClr val="000000"/>
                </a:solidFill>
                <a:effectLst/>
              </a:rPr>
              <a:t>, showing slight deviations but still better consistency compared to the earlier results.</a:t>
            </a:r>
          </a:p>
          <a:p>
            <a:pPr algn="l"/>
            <a:r>
              <a:rPr lang="en-IN" sz="1100" b="0" i="0" u="none" strike="noStrike" dirty="0">
                <a:solidFill>
                  <a:srgbClr val="000000"/>
                </a:solidFill>
                <a:effectLst/>
              </a:rPr>
              <a:t>For </a:t>
            </a:r>
            <a:r>
              <a:rPr lang="en-IN" sz="1100" b="1" i="0" u="none" strike="noStrike" dirty="0">
                <a:solidFill>
                  <a:srgbClr val="000000"/>
                </a:solidFill>
                <a:effectLst/>
              </a:rPr>
              <a:t>neighbourhood (encoded)</a:t>
            </a:r>
            <a:r>
              <a:rPr lang="en-IN" sz="1100" b="0" i="0" u="none" strike="noStrike" dirty="0">
                <a:solidFill>
                  <a:srgbClr val="000000"/>
                </a:solidFill>
                <a:effectLst/>
              </a:rPr>
              <a:t>, the model maintained a poor </a:t>
            </a:r>
            <a:r>
              <a:rPr lang="en-IN" sz="1100" b="1" i="0" u="none" strike="noStrike" dirty="0">
                <a:solidFill>
                  <a:srgbClr val="000000"/>
                </a:solidFill>
                <a:effectLst/>
              </a:rPr>
              <a:t>R² score of -0.28</a:t>
            </a:r>
            <a:r>
              <a:rPr lang="en-IN" sz="1100" b="0" i="0" u="none" strike="noStrike" dirty="0">
                <a:solidFill>
                  <a:srgbClr val="000000"/>
                </a:solidFill>
                <a:effectLst/>
              </a:rPr>
              <a:t>, reflecting minimal improvement. The visualizations reveal that predictions for price have significantly improved post-refinement, with predicted values closely following actual trends. While predictions for minimum nights are still varied, there is evidence of alignment improvement in some areas. The refinement process has successfully enhanced performance for price but requires further tuning for the other targets.</a:t>
            </a:r>
          </a:p>
        </p:txBody>
      </p:sp>
    </p:spTree>
    <p:extLst>
      <p:ext uri="{BB962C8B-B14F-4D97-AF65-F5344CB8AC3E}">
        <p14:creationId xmlns:p14="http://schemas.microsoft.com/office/powerpoint/2010/main" val="4097936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3682-1D56-46EF-A03B-ED7199F3E173}"/>
              </a:ext>
            </a:extLst>
          </p:cNvPr>
          <p:cNvSpPr>
            <a:spLocks noGrp="1"/>
          </p:cNvSpPr>
          <p:nvPr>
            <p:ph type="title"/>
          </p:nvPr>
        </p:nvSpPr>
        <p:spPr/>
        <p:txBody>
          <a:bodyPr/>
          <a:lstStyle/>
          <a:p>
            <a:r>
              <a:rPr lang="en-US" sz="4000" b="1" dirty="0">
                <a:solidFill>
                  <a:schemeClr val="accent4">
                    <a:lumMod val="50000"/>
                  </a:schemeClr>
                </a:solidFill>
                <a:latin typeface="Calibri" panose="020F0502020204030204" pitchFamily="34" charset="0"/>
                <a:cs typeface="Latha" panose="020B0604020202020204" pitchFamily="34" charset="0"/>
              </a:rPr>
              <a:t>Dataset Analysis</a:t>
            </a:r>
            <a:endParaRPr lang="en-SG" b="1" dirty="0">
              <a:solidFill>
                <a:schemeClr val="accent4">
                  <a:lumMod val="50000"/>
                </a:schemeClr>
              </a:solidFill>
            </a:endParaRPr>
          </a:p>
        </p:txBody>
      </p:sp>
      <p:sp>
        <p:nvSpPr>
          <p:cNvPr id="5" name="Content Placeholder 4">
            <a:extLst>
              <a:ext uri="{FF2B5EF4-FFF2-40B4-BE49-F238E27FC236}">
                <a16:creationId xmlns:a16="http://schemas.microsoft.com/office/drawing/2014/main" id="{FE341703-4604-45A0-8029-77C4C4810A17}"/>
              </a:ext>
            </a:extLst>
          </p:cNvPr>
          <p:cNvSpPr>
            <a:spLocks noGrp="1"/>
          </p:cNvSpPr>
          <p:nvPr>
            <p:ph idx="1"/>
          </p:nvPr>
        </p:nvSpPr>
        <p:spPr>
          <a:xfrm>
            <a:off x="1097280" y="1916072"/>
            <a:ext cx="10199077" cy="4236090"/>
          </a:xfrm>
        </p:spPr>
        <p:txBody>
          <a:bodyPr>
            <a:noAutofit/>
          </a:bodyPr>
          <a:lstStyle/>
          <a:p>
            <a:r>
              <a:rPr lang="en-US" b="1" dirty="0"/>
              <a:t>Key Stats: </a:t>
            </a:r>
            <a:r>
              <a:rPr lang="en-IN" dirty="0"/>
              <a:t>Stats for price, number of reviews, availability_365 etc.</a:t>
            </a:r>
            <a:endParaRPr lang="en-US" b="1" dirty="0"/>
          </a:p>
        </p:txBody>
      </p:sp>
      <p:pic>
        <p:nvPicPr>
          <p:cNvPr id="4" name="Picture 3">
            <a:extLst>
              <a:ext uri="{FF2B5EF4-FFF2-40B4-BE49-F238E27FC236}">
                <a16:creationId xmlns:a16="http://schemas.microsoft.com/office/drawing/2014/main" id="{BEEA17F5-5B8C-192C-415A-FF26DB1BBF64}"/>
              </a:ext>
            </a:extLst>
          </p:cNvPr>
          <p:cNvPicPr>
            <a:picLocks noChangeAspect="1"/>
          </p:cNvPicPr>
          <p:nvPr/>
        </p:nvPicPr>
        <p:blipFill>
          <a:blip r:embed="rId2"/>
          <a:stretch>
            <a:fillRect/>
          </a:stretch>
        </p:blipFill>
        <p:spPr>
          <a:xfrm>
            <a:off x="1081043" y="2399652"/>
            <a:ext cx="9571363" cy="444032"/>
          </a:xfrm>
          <a:prstGeom prst="rect">
            <a:avLst/>
          </a:prstGeom>
        </p:spPr>
      </p:pic>
      <p:pic>
        <p:nvPicPr>
          <p:cNvPr id="7" name="Picture 6">
            <a:extLst>
              <a:ext uri="{FF2B5EF4-FFF2-40B4-BE49-F238E27FC236}">
                <a16:creationId xmlns:a16="http://schemas.microsoft.com/office/drawing/2014/main" id="{87FFDD1C-8BD6-5884-350A-4C8C5DF34C59}"/>
              </a:ext>
            </a:extLst>
          </p:cNvPr>
          <p:cNvPicPr>
            <a:picLocks noChangeAspect="1"/>
          </p:cNvPicPr>
          <p:nvPr/>
        </p:nvPicPr>
        <p:blipFill>
          <a:blip r:embed="rId3"/>
          <a:stretch>
            <a:fillRect/>
          </a:stretch>
        </p:blipFill>
        <p:spPr>
          <a:xfrm>
            <a:off x="6845997" y="2938939"/>
            <a:ext cx="5112072" cy="2629345"/>
          </a:xfrm>
          <a:prstGeom prst="rect">
            <a:avLst/>
          </a:prstGeom>
        </p:spPr>
      </p:pic>
      <p:pic>
        <p:nvPicPr>
          <p:cNvPr id="8" name="Picture 7">
            <a:extLst>
              <a:ext uri="{FF2B5EF4-FFF2-40B4-BE49-F238E27FC236}">
                <a16:creationId xmlns:a16="http://schemas.microsoft.com/office/drawing/2014/main" id="{92C85DDD-2825-50A4-BF9B-BDD7F201AB7D}"/>
              </a:ext>
            </a:extLst>
          </p:cNvPr>
          <p:cNvPicPr>
            <a:picLocks noChangeAspect="1"/>
          </p:cNvPicPr>
          <p:nvPr/>
        </p:nvPicPr>
        <p:blipFill>
          <a:blip r:embed="rId4"/>
          <a:stretch>
            <a:fillRect/>
          </a:stretch>
        </p:blipFill>
        <p:spPr>
          <a:xfrm>
            <a:off x="1081043" y="2901399"/>
            <a:ext cx="4444081" cy="3193047"/>
          </a:xfrm>
          <a:prstGeom prst="rect">
            <a:avLst/>
          </a:prstGeom>
        </p:spPr>
      </p:pic>
    </p:spTree>
    <p:extLst>
      <p:ext uri="{BB962C8B-B14F-4D97-AF65-F5344CB8AC3E}">
        <p14:creationId xmlns:p14="http://schemas.microsoft.com/office/powerpoint/2010/main" val="74999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18748-F6AC-882A-EB1C-53093E23C70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7DAD685-17EC-73E7-8407-682F09AD7246}"/>
              </a:ext>
            </a:extLst>
          </p:cNvPr>
          <p:cNvSpPr>
            <a:spLocks noGrp="1"/>
          </p:cNvSpPr>
          <p:nvPr>
            <p:ph idx="1"/>
          </p:nvPr>
        </p:nvSpPr>
        <p:spPr>
          <a:xfrm>
            <a:off x="1097280" y="1859801"/>
            <a:ext cx="10058400" cy="4236090"/>
          </a:xfrm>
        </p:spPr>
        <p:txBody>
          <a:bodyPr>
            <a:noAutofit/>
          </a:bodyPr>
          <a:lstStyle/>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CF0C063C-D1F7-A059-E7EB-2F9FBDA1CC06}"/>
              </a:ext>
            </a:extLst>
          </p:cNvPr>
          <p:cNvSpPr txBox="1">
            <a:spLocks/>
          </p:cNvSpPr>
          <p:nvPr/>
        </p:nvSpPr>
        <p:spPr>
          <a:xfrm>
            <a:off x="1097280" y="237835"/>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SG" sz="2800" dirty="0">
                <a:latin typeface="Calibri" panose="020F0502020204030204" pitchFamily="34" charset="0"/>
                <a:ea typeface="Calibri" panose="020F0502020204030204" pitchFamily="34" charset="0"/>
                <a:cs typeface="Latha" panose="020B0604020202020204" pitchFamily="34" charset="0"/>
              </a:rPr>
              <a:t>Model Refinement (Lasso)</a:t>
            </a:r>
          </a:p>
        </p:txBody>
      </p:sp>
      <p:pic>
        <p:nvPicPr>
          <p:cNvPr id="2" name="Picture 1">
            <a:extLst>
              <a:ext uri="{FF2B5EF4-FFF2-40B4-BE49-F238E27FC236}">
                <a16:creationId xmlns:a16="http://schemas.microsoft.com/office/drawing/2014/main" id="{0E0A494E-F20D-A11E-CA56-B0D9C7E94FF5}"/>
              </a:ext>
            </a:extLst>
          </p:cNvPr>
          <p:cNvPicPr>
            <a:picLocks noChangeAspect="1"/>
          </p:cNvPicPr>
          <p:nvPr/>
        </p:nvPicPr>
        <p:blipFill>
          <a:blip r:embed="rId2"/>
          <a:stretch>
            <a:fillRect/>
          </a:stretch>
        </p:blipFill>
        <p:spPr>
          <a:xfrm>
            <a:off x="613996" y="1859801"/>
            <a:ext cx="2541107" cy="2237847"/>
          </a:xfrm>
          <a:prstGeom prst="rect">
            <a:avLst/>
          </a:prstGeom>
        </p:spPr>
      </p:pic>
      <p:pic>
        <p:nvPicPr>
          <p:cNvPr id="4" name="Picture 3">
            <a:extLst>
              <a:ext uri="{FF2B5EF4-FFF2-40B4-BE49-F238E27FC236}">
                <a16:creationId xmlns:a16="http://schemas.microsoft.com/office/drawing/2014/main" id="{8D99F7A2-BA5A-3DDD-08BE-14DD75D1AB9E}"/>
              </a:ext>
            </a:extLst>
          </p:cNvPr>
          <p:cNvPicPr>
            <a:picLocks noChangeAspect="1"/>
          </p:cNvPicPr>
          <p:nvPr/>
        </p:nvPicPr>
        <p:blipFill>
          <a:blip r:embed="rId3"/>
          <a:stretch>
            <a:fillRect/>
          </a:stretch>
        </p:blipFill>
        <p:spPr>
          <a:xfrm>
            <a:off x="613996" y="4105256"/>
            <a:ext cx="3394389" cy="1990635"/>
          </a:xfrm>
          <a:prstGeom prst="rect">
            <a:avLst/>
          </a:prstGeom>
        </p:spPr>
      </p:pic>
      <p:pic>
        <p:nvPicPr>
          <p:cNvPr id="7" name="Picture 6">
            <a:extLst>
              <a:ext uri="{FF2B5EF4-FFF2-40B4-BE49-F238E27FC236}">
                <a16:creationId xmlns:a16="http://schemas.microsoft.com/office/drawing/2014/main" id="{D8CFD220-838A-76D1-48F6-B14CADE2E4E3}"/>
              </a:ext>
            </a:extLst>
          </p:cNvPr>
          <p:cNvPicPr>
            <a:picLocks noChangeAspect="1"/>
          </p:cNvPicPr>
          <p:nvPr/>
        </p:nvPicPr>
        <p:blipFill>
          <a:blip r:embed="rId4"/>
          <a:stretch>
            <a:fillRect/>
          </a:stretch>
        </p:blipFill>
        <p:spPr>
          <a:xfrm>
            <a:off x="5344885" y="1790622"/>
            <a:ext cx="6110235" cy="2376203"/>
          </a:xfrm>
          <a:prstGeom prst="rect">
            <a:avLst/>
          </a:prstGeom>
        </p:spPr>
      </p:pic>
      <p:sp>
        <p:nvSpPr>
          <p:cNvPr id="11" name="TextBox 10">
            <a:extLst>
              <a:ext uri="{FF2B5EF4-FFF2-40B4-BE49-F238E27FC236}">
                <a16:creationId xmlns:a16="http://schemas.microsoft.com/office/drawing/2014/main" id="{BB34008A-8608-D8F2-7703-A090E65ACCFA}"/>
              </a:ext>
            </a:extLst>
          </p:cNvPr>
          <p:cNvSpPr txBox="1"/>
          <p:nvPr/>
        </p:nvSpPr>
        <p:spPr>
          <a:xfrm>
            <a:off x="5344885" y="4097648"/>
            <a:ext cx="6451880" cy="2292935"/>
          </a:xfrm>
          <a:prstGeom prst="rect">
            <a:avLst/>
          </a:prstGeom>
          <a:noFill/>
        </p:spPr>
        <p:txBody>
          <a:bodyPr wrap="square">
            <a:spAutoFit/>
          </a:bodyPr>
          <a:lstStyle/>
          <a:p>
            <a:r>
              <a:rPr lang="en-US" sz="1100" dirty="0"/>
              <a:t>This slide demonstrates the **Model Refinement for Lasso Regression**, where refined predictions show notable improvements. For the **price target**, the model achieved an **RMSE of 65.63** and an **R² score of 0.31**, reflecting enhanced alignment between predicted and actual values compared to the unrefined version. The predicted trends for price closely follow actual trends, as seen in the graph. </a:t>
            </a:r>
          </a:p>
          <a:p>
            <a:endParaRPr lang="en-US" sz="1100" dirty="0"/>
          </a:p>
          <a:p>
            <a:r>
              <a:rPr lang="en-US" sz="1100" dirty="0"/>
              <a:t>For **minimum nights**, the refined model attained an **RMSE of 2.83** with an **R² score of 0.06**, indicating marginally improved performance. The predictions align better with the actual values, with a reduction in deviation. </a:t>
            </a:r>
          </a:p>
          <a:p>
            <a:endParaRPr lang="en-US" sz="1100" dirty="0"/>
          </a:p>
          <a:p>
            <a:r>
              <a:rPr lang="en-US" sz="1100" dirty="0"/>
              <a:t>However, for **</a:t>
            </a:r>
            <a:r>
              <a:rPr lang="en-US" sz="1100" dirty="0" err="1"/>
              <a:t>neighbourhood</a:t>
            </a:r>
            <a:r>
              <a:rPr lang="en-US" sz="1100" dirty="0"/>
              <a:t> (encoded)**, the **R² score of -0.19** remains low, showing limited predictive capability. The refined model shows slightly better consistency but still struggles to generalize well for this target. Overall, Lasso refinement has improved predictions for price and minimum nights, while </a:t>
            </a:r>
            <a:r>
              <a:rPr lang="en-US" sz="1100" dirty="0" err="1"/>
              <a:t>neighbourhood</a:t>
            </a:r>
            <a:r>
              <a:rPr lang="en-US" sz="1100" dirty="0"/>
              <a:t> requires further refinement or feature engineering.</a:t>
            </a:r>
          </a:p>
        </p:txBody>
      </p:sp>
    </p:spTree>
    <p:extLst>
      <p:ext uri="{BB962C8B-B14F-4D97-AF65-F5344CB8AC3E}">
        <p14:creationId xmlns:p14="http://schemas.microsoft.com/office/powerpoint/2010/main" val="347137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77D8A-97E0-E9B0-C1F7-30D8DB0B4E3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D4B4CBB-D91A-196A-5B7C-584E4E5AD9A8}"/>
              </a:ext>
            </a:extLst>
          </p:cNvPr>
          <p:cNvSpPr>
            <a:spLocks noGrp="1"/>
          </p:cNvSpPr>
          <p:nvPr>
            <p:ph idx="1"/>
          </p:nvPr>
        </p:nvSpPr>
        <p:spPr>
          <a:xfrm>
            <a:off x="1097280" y="1859801"/>
            <a:ext cx="10058400" cy="4236090"/>
          </a:xfrm>
        </p:spPr>
        <p:txBody>
          <a:bodyPr>
            <a:noAutofit/>
          </a:bodyPr>
          <a:lstStyle/>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B25A25C5-C5F4-0C02-5450-C5128C77545B}"/>
              </a:ext>
            </a:extLst>
          </p:cNvPr>
          <p:cNvSpPr txBox="1">
            <a:spLocks/>
          </p:cNvSpPr>
          <p:nvPr/>
        </p:nvSpPr>
        <p:spPr>
          <a:xfrm>
            <a:off x="1097280" y="237835"/>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SG" sz="2800" dirty="0">
                <a:latin typeface="Calibri" panose="020F0502020204030204" pitchFamily="34" charset="0"/>
                <a:ea typeface="Calibri" panose="020F0502020204030204" pitchFamily="34" charset="0"/>
                <a:cs typeface="Latha" panose="020B0604020202020204" pitchFamily="34" charset="0"/>
              </a:rPr>
              <a:t>Model Refinement (Random Forest)</a:t>
            </a:r>
          </a:p>
        </p:txBody>
      </p:sp>
      <p:pic>
        <p:nvPicPr>
          <p:cNvPr id="3" name="Picture 2">
            <a:extLst>
              <a:ext uri="{FF2B5EF4-FFF2-40B4-BE49-F238E27FC236}">
                <a16:creationId xmlns:a16="http://schemas.microsoft.com/office/drawing/2014/main" id="{0E89E0F9-831B-9E83-6A0D-C45164CBA498}"/>
              </a:ext>
            </a:extLst>
          </p:cNvPr>
          <p:cNvPicPr>
            <a:picLocks noChangeAspect="1"/>
          </p:cNvPicPr>
          <p:nvPr/>
        </p:nvPicPr>
        <p:blipFill>
          <a:blip r:embed="rId2"/>
          <a:stretch>
            <a:fillRect/>
          </a:stretch>
        </p:blipFill>
        <p:spPr>
          <a:xfrm>
            <a:off x="456195" y="1776740"/>
            <a:ext cx="2384495" cy="2320908"/>
          </a:xfrm>
          <a:prstGeom prst="rect">
            <a:avLst/>
          </a:prstGeom>
        </p:spPr>
      </p:pic>
      <p:pic>
        <p:nvPicPr>
          <p:cNvPr id="8" name="Picture 7">
            <a:extLst>
              <a:ext uri="{FF2B5EF4-FFF2-40B4-BE49-F238E27FC236}">
                <a16:creationId xmlns:a16="http://schemas.microsoft.com/office/drawing/2014/main" id="{434C794B-D71A-B8B6-8520-A0AAE84C600A}"/>
              </a:ext>
            </a:extLst>
          </p:cNvPr>
          <p:cNvPicPr>
            <a:picLocks noChangeAspect="1"/>
          </p:cNvPicPr>
          <p:nvPr/>
        </p:nvPicPr>
        <p:blipFill>
          <a:blip r:embed="rId3"/>
          <a:stretch>
            <a:fillRect/>
          </a:stretch>
        </p:blipFill>
        <p:spPr>
          <a:xfrm>
            <a:off x="456195" y="4215911"/>
            <a:ext cx="3276949" cy="1963041"/>
          </a:xfrm>
          <a:prstGeom prst="rect">
            <a:avLst/>
          </a:prstGeom>
        </p:spPr>
      </p:pic>
      <p:pic>
        <p:nvPicPr>
          <p:cNvPr id="9" name="Picture 8">
            <a:extLst>
              <a:ext uri="{FF2B5EF4-FFF2-40B4-BE49-F238E27FC236}">
                <a16:creationId xmlns:a16="http://schemas.microsoft.com/office/drawing/2014/main" id="{C2DB6E75-C331-29FD-D0A0-CB985CC9BA80}"/>
              </a:ext>
            </a:extLst>
          </p:cNvPr>
          <p:cNvPicPr>
            <a:picLocks noChangeAspect="1"/>
          </p:cNvPicPr>
          <p:nvPr/>
        </p:nvPicPr>
        <p:blipFill>
          <a:blip r:embed="rId4"/>
          <a:stretch>
            <a:fillRect/>
          </a:stretch>
        </p:blipFill>
        <p:spPr>
          <a:xfrm>
            <a:off x="5234354" y="1859801"/>
            <a:ext cx="6743281" cy="2682907"/>
          </a:xfrm>
          <a:prstGeom prst="rect">
            <a:avLst/>
          </a:prstGeom>
        </p:spPr>
      </p:pic>
      <p:sp>
        <p:nvSpPr>
          <p:cNvPr id="12" name="TextBox 11">
            <a:extLst>
              <a:ext uri="{FF2B5EF4-FFF2-40B4-BE49-F238E27FC236}">
                <a16:creationId xmlns:a16="http://schemas.microsoft.com/office/drawing/2014/main" id="{4BD81265-AF6D-AD31-5B3F-E73F20BE46F0}"/>
              </a:ext>
            </a:extLst>
          </p:cNvPr>
          <p:cNvSpPr txBox="1"/>
          <p:nvPr/>
        </p:nvSpPr>
        <p:spPr>
          <a:xfrm>
            <a:off x="5390607" y="4428293"/>
            <a:ext cx="6801393" cy="1954381"/>
          </a:xfrm>
          <a:prstGeom prst="rect">
            <a:avLst/>
          </a:prstGeom>
          <a:noFill/>
        </p:spPr>
        <p:txBody>
          <a:bodyPr wrap="square">
            <a:spAutoFit/>
          </a:bodyPr>
          <a:lstStyle/>
          <a:p>
            <a:pPr algn="l"/>
            <a:r>
              <a:rPr lang="en-IN" sz="1100" b="0" i="0" u="none" strike="noStrike" dirty="0">
                <a:solidFill>
                  <a:srgbClr val="000000"/>
                </a:solidFill>
                <a:effectLst/>
              </a:rPr>
              <a:t>This slide highlights the </a:t>
            </a:r>
            <a:r>
              <a:rPr lang="en-IN" sz="1100" b="1" i="0" u="none" strike="noStrike" dirty="0">
                <a:solidFill>
                  <a:srgbClr val="000000"/>
                </a:solidFill>
                <a:effectLst/>
              </a:rPr>
              <a:t>Model Refinement for Random Forest Regression</a:t>
            </a:r>
            <a:r>
              <a:rPr lang="en-IN" sz="1100" b="0" i="0" u="none" strike="noStrike" dirty="0">
                <a:solidFill>
                  <a:srgbClr val="000000"/>
                </a:solidFill>
                <a:effectLst/>
              </a:rPr>
              <a:t>, where the refinement process has brought noticeable changes in predictions. For the </a:t>
            </a:r>
            <a:r>
              <a:rPr lang="en-IN" sz="1100" b="1" i="0" u="none" strike="noStrike" dirty="0">
                <a:solidFill>
                  <a:srgbClr val="000000"/>
                </a:solidFill>
                <a:effectLst/>
              </a:rPr>
              <a:t>price target</a:t>
            </a:r>
            <a:r>
              <a:rPr lang="en-IN" sz="1100" b="0" i="0" u="none" strike="noStrike" dirty="0">
                <a:solidFill>
                  <a:srgbClr val="000000"/>
                </a:solidFill>
                <a:effectLst/>
              </a:rPr>
              <a:t>, the model achieved an </a:t>
            </a:r>
            <a:r>
              <a:rPr lang="en-IN" sz="1100" b="1" i="0" u="none" strike="noStrike" dirty="0">
                <a:solidFill>
                  <a:srgbClr val="000000"/>
                </a:solidFill>
                <a:effectLst/>
              </a:rPr>
              <a:t>RMSE of 57.82</a:t>
            </a:r>
            <a:r>
              <a:rPr lang="en-IN" sz="1100" b="0" i="0" u="none" strike="noStrike" dirty="0">
                <a:solidFill>
                  <a:srgbClr val="000000"/>
                </a:solidFill>
                <a:effectLst/>
              </a:rPr>
              <a:t> and an </a:t>
            </a:r>
            <a:r>
              <a:rPr lang="en-IN" sz="1100" b="1" i="0" u="none" strike="noStrike" dirty="0">
                <a:solidFill>
                  <a:srgbClr val="000000"/>
                </a:solidFill>
                <a:effectLst/>
              </a:rPr>
              <a:t>R² score of 0.47</a:t>
            </a:r>
            <a:r>
              <a:rPr lang="en-IN" sz="1100" b="0" i="0" u="none" strike="noStrike" dirty="0">
                <a:solidFill>
                  <a:srgbClr val="000000"/>
                </a:solidFill>
                <a:effectLst/>
              </a:rPr>
              <a:t>, showing that the predictions are closely aligned with the actual values. The graph further supports this, as the predicted and actual trends for price overlap well, reflecting improved model performance.</a:t>
            </a:r>
          </a:p>
          <a:p>
            <a:pPr algn="l"/>
            <a:r>
              <a:rPr lang="en-IN" sz="1100" b="0" i="0" u="none" strike="noStrike" dirty="0">
                <a:solidFill>
                  <a:srgbClr val="000000"/>
                </a:solidFill>
                <a:effectLst/>
              </a:rPr>
              <a:t>For </a:t>
            </a:r>
            <a:r>
              <a:rPr lang="en-IN" sz="1100" b="1" i="0" u="none" strike="noStrike" dirty="0">
                <a:solidFill>
                  <a:srgbClr val="000000"/>
                </a:solidFill>
                <a:effectLst/>
              </a:rPr>
              <a:t>minimum nights</a:t>
            </a:r>
            <a:r>
              <a:rPr lang="en-IN" sz="1100" b="0" i="0" u="none" strike="noStrike" dirty="0">
                <a:solidFill>
                  <a:srgbClr val="000000"/>
                </a:solidFill>
                <a:effectLst/>
              </a:rPr>
              <a:t>, the model produced an </a:t>
            </a:r>
            <a:r>
              <a:rPr lang="en-IN" sz="1100" b="1" i="0" u="none" strike="noStrike" dirty="0">
                <a:solidFill>
                  <a:srgbClr val="000000"/>
                </a:solidFill>
                <a:effectLst/>
              </a:rPr>
              <a:t>RMSE of 3.08</a:t>
            </a:r>
            <a:r>
              <a:rPr lang="en-IN" sz="1100" b="0" i="0" u="none" strike="noStrike" dirty="0">
                <a:solidFill>
                  <a:srgbClr val="000000"/>
                </a:solidFill>
                <a:effectLst/>
              </a:rPr>
              <a:t> with an </a:t>
            </a:r>
            <a:r>
              <a:rPr lang="en-IN" sz="1100" b="1" i="0" u="none" strike="noStrike" dirty="0">
                <a:solidFill>
                  <a:srgbClr val="000000"/>
                </a:solidFill>
                <a:effectLst/>
              </a:rPr>
              <a:t>R² score of -0.10</a:t>
            </a:r>
            <a:r>
              <a:rPr lang="en-IN" sz="1100" b="0" i="0" u="none" strike="noStrike" dirty="0">
                <a:solidFill>
                  <a:srgbClr val="000000"/>
                </a:solidFill>
                <a:effectLst/>
              </a:rPr>
              <a:t>, indicating some limitations in capturing the underlying patterns. Although the deviations are reduced, the predictions still show some misalignment, as seen in the graph.</a:t>
            </a:r>
          </a:p>
          <a:p>
            <a:pPr algn="l"/>
            <a:r>
              <a:rPr lang="en-IN" sz="1100" b="0" i="0" u="none" strike="noStrike" dirty="0">
                <a:solidFill>
                  <a:srgbClr val="000000"/>
                </a:solidFill>
                <a:effectLst/>
              </a:rPr>
              <a:t>For </a:t>
            </a:r>
            <a:r>
              <a:rPr lang="en-IN" sz="1100" b="1" i="0" u="none" strike="noStrike" dirty="0">
                <a:solidFill>
                  <a:srgbClr val="000000"/>
                </a:solidFill>
                <a:effectLst/>
              </a:rPr>
              <a:t>neighbourhood (encoded)</a:t>
            </a:r>
            <a:r>
              <a:rPr lang="en-IN" sz="1100" b="0" i="0" u="none" strike="noStrike" dirty="0">
                <a:solidFill>
                  <a:srgbClr val="000000"/>
                </a:solidFill>
                <a:effectLst/>
              </a:rPr>
              <a:t>, the model's </a:t>
            </a:r>
            <a:r>
              <a:rPr lang="en-IN" sz="1100" b="1" i="0" u="none" strike="noStrike" dirty="0">
                <a:solidFill>
                  <a:srgbClr val="000000"/>
                </a:solidFill>
                <a:effectLst/>
              </a:rPr>
              <a:t>R² score of 0.12</a:t>
            </a:r>
            <a:r>
              <a:rPr lang="en-IN" sz="1100" b="0" i="0" u="none" strike="noStrike" dirty="0">
                <a:solidFill>
                  <a:srgbClr val="000000"/>
                </a:solidFill>
                <a:effectLst/>
              </a:rPr>
              <a:t> signifies minor improvement compared to prior evaluations, but the predictive capability remains limited. The graph illustrates partial alignment, with consistent deviations in predictions. Overall, Random Forest refinement has significantly enhanced price predictions while showing minor improvements for other targets.</a:t>
            </a:r>
          </a:p>
        </p:txBody>
      </p:sp>
    </p:spTree>
    <p:extLst>
      <p:ext uri="{BB962C8B-B14F-4D97-AF65-F5344CB8AC3E}">
        <p14:creationId xmlns:p14="http://schemas.microsoft.com/office/powerpoint/2010/main" val="2728063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EA05F-3DFF-481F-375C-52114075B56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3C7656D-EC20-29B6-5063-415F4C5FDBF0}"/>
              </a:ext>
            </a:extLst>
          </p:cNvPr>
          <p:cNvSpPr>
            <a:spLocks noGrp="1"/>
          </p:cNvSpPr>
          <p:nvPr>
            <p:ph idx="1"/>
          </p:nvPr>
        </p:nvSpPr>
        <p:spPr>
          <a:xfrm>
            <a:off x="1097280" y="1859801"/>
            <a:ext cx="10058400" cy="4236090"/>
          </a:xfrm>
        </p:spPr>
        <p:txBody>
          <a:bodyPr>
            <a:noAutofit/>
          </a:bodyPr>
          <a:lstStyle/>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DA170F6F-4942-9D9D-8B7F-ADC3C7E89DD8}"/>
              </a:ext>
            </a:extLst>
          </p:cNvPr>
          <p:cNvSpPr txBox="1">
            <a:spLocks/>
          </p:cNvSpPr>
          <p:nvPr/>
        </p:nvSpPr>
        <p:spPr>
          <a:xfrm>
            <a:off x="1097280" y="237835"/>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SG" sz="2800" dirty="0">
                <a:latin typeface="Calibri" panose="020F0502020204030204" pitchFamily="34" charset="0"/>
                <a:ea typeface="Calibri" panose="020F0502020204030204" pitchFamily="34" charset="0"/>
                <a:cs typeface="Latha" panose="020B0604020202020204" pitchFamily="34" charset="0"/>
              </a:rPr>
              <a:t>Bias Detection and Correction</a:t>
            </a:r>
          </a:p>
        </p:txBody>
      </p:sp>
      <p:pic>
        <p:nvPicPr>
          <p:cNvPr id="2" name="Picture 1">
            <a:extLst>
              <a:ext uri="{FF2B5EF4-FFF2-40B4-BE49-F238E27FC236}">
                <a16:creationId xmlns:a16="http://schemas.microsoft.com/office/drawing/2014/main" id="{10EF3F49-0F7A-2A1F-08B9-41F98B01E32F}"/>
              </a:ext>
            </a:extLst>
          </p:cNvPr>
          <p:cNvPicPr>
            <a:picLocks noChangeAspect="1"/>
          </p:cNvPicPr>
          <p:nvPr/>
        </p:nvPicPr>
        <p:blipFill>
          <a:blip r:embed="rId2"/>
          <a:stretch>
            <a:fillRect/>
          </a:stretch>
        </p:blipFill>
        <p:spPr>
          <a:xfrm>
            <a:off x="478134" y="1859801"/>
            <a:ext cx="5617866" cy="2159576"/>
          </a:xfrm>
          <a:prstGeom prst="rect">
            <a:avLst/>
          </a:prstGeom>
        </p:spPr>
      </p:pic>
      <p:pic>
        <p:nvPicPr>
          <p:cNvPr id="4" name="Picture 3">
            <a:extLst>
              <a:ext uri="{FF2B5EF4-FFF2-40B4-BE49-F238E27FC236}">
                <a16:creationId xmlns:a16="http://schemas.microsoft.com/office/drawing/2014/main" id="{506492A0-A8BF-EF7B-D80E-130EBB745EB1}"/>
              </a:ext>
            </a:extLst>
          </p:cNvPr>
          <p:cNvPicPr>
            <a:picLocks noChangeAspect="1"/>
          </p:cNvPicPr>
          <p:nvPr/>
        </p:nvPicPr>
        <p:blipFill>
          <a:blip r:embed="rId3"/>
          <a:stretch>
            <a:fillRect/>
          </a:stretch>
        </p:blipFill>
        <p:spPr>
          <a:xfrm>
            <a:off x="6821993" y="1817244"/>
            <a:ext cx="5025013" cy="2418816"/>
          </a:xfrm>
          <a:prstGeom prst="rect">
            <a:avLst/>
          </a:prstGeom>
        </p:spPr>
      </p:pic>
      <p:pic>
        <p:nvPicPr>
          <p:cNvPr id="7" name="Picture 6">
            <a:extLst>
              <a:ext uri="{FF2B5EF4-FFF2-40B4-BE49-F238E27FC236}">
                <a16:creationId xmlns:a16="http://schemas.microsoft.com/office/drawing/2014/main" id="{0EA9311C-2CE8-58B1-3BD5-A726966F023E}"/>
              </a:ext>
            </a:extLst>
          </p:cNvPr>
          <p:cNvPicPr>
            <a:picLocks noChangeAspect="1"/>
          </p:cNvPicPr>
          <p:nvPr/>
        </p:nvPicPr>
        <p:blipFill>
          <a:blip r:embed="rId4"/>
          <a:stretch>
            <a:fillRect/>
          </a:stretch>
        </p:blipFill>
        <p:spPr>
          <a:xfrm>
            <a:off x="478134" y="4190586"/>
            <a:ext cx="5748495" cy="2076514"/>
          </a:xfrm>
          <a:prstGeom prst="rect">
            <a:avLst/>
          </a:prstGeom>
        </p:spPr>
      </p:pic>
      <p:sp>
        <p:nvSpPr>
          <p:cNvPr id="11" name="TextBox 10">
            <a:extLst>
              <a:ext uri="{FF2B5EF4-FFF2-40B4-BE49-F238E27FC236}">
                <a16:creationId xmlns:a16="http://schemas.microsoft.com/office/drawing/2014/main" id="{3C02798C-7E35-D2C7-7878-7361779D38C5}"/>
              </a:ext>
            </a:extLst>
          </p:cNvPr>
          <p:cNvSpPr txBox="1"/>
          <p:nvPr/>
        </p:nvSpPr>
        <p:spPr>
          <a:xfrm>
            <a:off x="6643134" y="4505568"/>
            <a:ext cx="5131692" cy="1446550"/>
          </a:xfrm>
          <a:prstGeom prst="rect">
            <a:avLst/>
          </a:prstGeom>
          <a:noFill/>
        </p:spPr>
        <p:txBody>
          <a:bodyPr wrap="square">
            <a:spAutoFit/>
          </a:bodyPr>
          <a:lstStyle/>
          <a:p>
            <a:r>
              <a:rPr lang="en-IN" sz="1100" b="0" i="0" u="none" strike="noStrike" dirty="0">
                <a:solidFill>
                  <a:srgbClr val="000000"/>
                </a:solidFill>
                <a:effectLst/>
                <a:latin typeface="-webkit-standard"/>
              </a:rPr>
              <a:t>The </a:t>
            </a:r>
            <a:r>
              <a:rPr lang="en-IN" sz="1100" b="1" i="0" u="none" strike="noStrike" dirty="0">
                <a:solidFill>
                  <a:srgbClr val="000000"/>
                </a:solidFill>
                <a:effectLst/>
              </a:rPr>
              <a:t>Bias Detection and Correction</a:t>
            </a:r>
            <a:r>
              <a:rPr lang="en-IN" sz="1100" b="0" i="0" u="none" strike="noStrike" dirty="0">
                <a:solidFill>
                  <a:srgbClr val="000000"/>
                </a:solidFill>
                <a:effectLst/>
                <a:latin typeface="-webkit-standard"/>
              </a:rPr>
              <a:t> process identifies biased rows based on the </a:t>
            </a:r>
            <a:r>
              <a:rPr lang="en-IN" sz="1100" dirty="0"/>
              <a:t>price</a:t>
            </a:r>
            <a:r>
              <a:rPr lang="en-IN" sz="1100" b="0" i="0" u="none" strike="noStrike" dirty="0">
                <a:solidFill>
                  <a:srgbClr val="000000"/>
                </a:solidFill>
                <a:effectLst/>
                <a:latin typeface="-webkit-standard"/>
              </a:rPr>
              <a:t> column, flagging entries where the price exceeds the local mean plus a multiple of the local standard deviation (bias factor). The dataset is split into biased and unbiased subsets, and each subset undergoes separate preprocessing, scaling, and train-test splitting. Regression models are trained on both subsets to evaluate and address the impact of bias, ensuring better generalization and reducing the influence of extreme deviations. This approach helps in handling outliers effectively and improving model accuracy.</a:t>
            </a:r>
            <a:endParaRPr lang="en-US" sz="1100" dirty="0"/>
          </a:p>
        </p:txBody>
      </p:sp>
    </p:spTree>
    <p:extLst>
      <p:ext uri="{BB962C8B-B14F-4D97-AF65-F5344CB8AC3E}">
        <p14:creationId xmlns:p14="http://schemas.microsoft.com/office/powerpoint/2010/main" val="64470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80990-BC2A-AB38-DB4B-CF784CF207EC}"/>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47D0A70-7098-E536-B50F-A850BB9F012A}"/>
              </a:ext>
            </a:extLst>
          </p:cNvPr>
          <p:cNvSpPr>
            <a:spLocks noGrp="1"/>
          </p:cNvSpPr>
          <p:nvPr>
            <p:ph idx="1"/>
          </p:nvPr>
        </p:nvSpPr>
        <p:spPr>
          <a:xfrm>
            <a:off x="1097280" y="1859801"/>
            <a:ext cx="10058400" cy="4236090"/>
          </a:xfrm>
        </p:spPr>
        <p:txBody>
          <a:bodyPr>
            <a:noAutofit/>
          </a:bodyPr>
          <a:lstStyle/>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12402098-7F98-C8A3-DF21-2BD3664AEF1D}"/>
              </a:ext>
            </a:extLst>
          </p:cNvPr>
          <p:cNvSpPr txBox="1">
            <a:spLocks/>
          </p:cNvSpPr>
          <p:nvPr/>
        </p:nvSpPr>
        <p:spPr>
          <a:xfrm>
            <a:off x="1097280" y="237835"/>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SG" sz="2800" dirty="0">
                <a:latin typeface="Calibri" panose="020F0502020204030204" pitchFamily="34" charset="0"/>
                <a:ea typeface="Calibri" panose="020F0502020204030204" pitchFamily="34" charset="0"/>
                <a:cs typeface="Latha" panose="020B0604020202020204" pitchFamily="34" charset="0"/>
              </a:rPr>
              <a:t>Regression on Biased and Un-Biased Data</a:t>
            </a:r>
          </a:p>
        </p:txBody>
      </p:sp>
      <p:pic>
        <p:nvPicPr>
          <p:cNvPr id="3" name="Picture 2">
            <a:extLst>
              <a:ext uri="{FF2B5EF4-FFF2-40B4-BE49-F238E27FC236}">
                <a16:creationId xmlns:a16="http://schemas.microsoft.com/office/drawing/2014/main" id="{7E3D9B7B-E24F-604F-984D-816DC49A8085}"/>
              </a:ext>
            </a:extLst>
          </p:cNvPr>
          <p:cNvPicPr>
            <a:picLocks noChangeAspect="1"/>
          </p:cNvPicPr>
          <p:nvPr/>
        </p:nvPicPr>
        <p:blipFill>
          <a:blip r:embed="rId2"/>
          <a:stretch>
            <a:fillRect/>
          </a:stretch>
        </p:blipFill>
        <p:spPr>
          <a:xfrm>
            <a:off x="673100" y="1777081"/>
            <a:ext cx="3763432" cy="4236090"/>
          </a:xfrm>
          <a:prstGeom prst="rect">
            <a:avLst/>
          </a:prstGeom>
        </p:spPr>
      </p:pic>
      <p:pic>
        <p:nvPicPr>
          <p:cNvPr id="8" name="Picture 7">
            <a:extLst>
              <a:ext uri="{FF2B5EF4-FFF2-40B4-BE49-F238E27FC236}">
                <a16:creationId xmlns:a16="http://schemas.microsoft.com/office/drawing/2014/main" id="{BCCDE354-F9BE-A831-5A96-33950369198B}"/>
              </a:ext>
            </a:extLst>
          </p:cNvPr>
          <p:cNvPicPr>
            <a:picLocks noChangeAspect="1"/>
          </p:cNvPicPr>
          <p:nvPr/>
        </p:nvPicPr>
        <p:blipFill>
          <a:blip r:embed="rId3"/>
          <a:stretch>
            <a:fillRect/>
          </a:stretch>
        </p:blipFill>
        <p:spPr>
          <a:xfrm>
            <a:off x="7571053" y="1782849"/>
            <a:ext cx="4008807" cy="3292301"/>
          </a:xfrm>
          <a:prstGeom prst="rect">
            <a:avLst/>
          </a:prstGeom>
        </p:spPr>
      </p:pic>
      <p:sp>
        <p:nvSpPr>
          <p:cNvPr id="10" name="TextBox 9">
            <a:extLst>
              <a:ext uri="{FF2B5EF4-FFF2-40B4-BE49-F238E27FC236}">
                <a16:creationId xmlns:a16="http://schemas.microsoft.com/office/drawing/2014/main" id="{6F8D3351-0CE8-DFCF-4B6C-21B4DDE34D3C}"/>
              </a:ext>
            </a:extLst>
          </p:cNvPr>
          <p:cNvSpPr txBox="1"/>
          <p:nvPr/>
        </p:nvSpPr>
        <p:spPr>
          <a:xfrm>
            <a:off x="4528740" y="2344173"/>
            <a:ext cx="2950105" cy="2631490"/>
          </a:xfrm>
          <a:prstGeom prst="rect">
            <a:avLst/>
          </a:prstGeom>
          <a:noFill/>
        </p:spPr>
        <p:txBody>
          <a:bodyPr wrap="square">
            <a:spAutoFit/>
          </a:bodyPr>
          <a:lstStyle/>
          <a:p>
            <a:r>
              <a:rPr lang="en-IN" sz="1100" b="0" i="0" u="none" strike="noStrike" dirty="0">
                <a:solidFill>
                  <a:srgbClr val="000000"/>
                </a:solidFill>
                <a:effectLst/>
                <a:latin typeface="-webkit-standard"/>
              </a:rPr>
              <a:t>This slide highlights the comparison between linear regression models trained on biased and unbiased datasets. The model trained on biased data performs poorly, especially for the </a:t>
            </a:r>
            <a:r>
              <a:rPr lang="en-IN" sz="1100" dirty="0"/>
              <a:t>price</a:t>
            </a:r>
            <a:r>
              <a:rPr lang="en-IN" sz="1100" b="0" i="0" u="none" strike="noStrike" dirty="0">
                <a:solidFill>
                  <a:srgbClr val="000000"/>
                </a:solidFill>
                <a:effectLst/>
                <a:latin typeface="-webkit-standard"/>
              </a:rPr>
              <a:t> target, with high RMSE (136.54) and negative R² (-14.01), indicating extreme variability and poor predictive capability. After bias correction, the model on the unbiased dataset shows significantly improved performance for </a:t>
            </a:r>
            <a:r>
              <a:rPr lang="en-IN" sz="1100" dirty="0"/>
              <a:t>price</a:t>
            </a:r>
            <a:r>
              <a:rPr lang="en-IN" sz="1100" b="0" i="0" u="none" strike="noStrike" dirty="0">
                <a:solidFill>
                  <a:srgbClr val="000000"/>
                </a:solidFill>
                <a:effectLst/>
                <a:latin typeface="-webkit-standard"/>
              </a:rPr>
              <a:t>, with RMSE dropping to 46.25 and a positive R² of 0.57, demonstrating more reliable predictions. This underscores the importance of bias correction in enhancing model performance and ensuring predictions align better with actual values.</a:t>
            </a:r>
            <a:endParaRPr lang="en-US" sz="1100" dirty="0"/>
          </a:p>
        </p:txBody>
      </p:sp>
    </p:spTree>
    <p:extLst>
      <p:ext uri="{BB962C8B-B14F-4D97-AF65-F5344CB8AC3E}">
        <p14:creationId xmlns:p14="http://schemas.microsoft.com/office/powerpoint/2010/main" val="98501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FD2C1-3473-14B1-FD2B-47411B5E8D78}"/>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E57E5FA-DB5D-9F04-B66A-0E73B29D2F3F}"/>
              </a:ext>
            </a:extLst>
          </p:cNvPr>
          <p:cNvSpPr>
            <a:spLocks noGrp="1"/>
          </p:cNvSpPr>
          <p:nvPr>
            <p:ph idx="1"/>
          </p:nvPr>
        </p:nvSpPr>
        <p:spPr>
          <a:xfrm>
            <a:off x="1097280" y="1859801"/>
            <a:ext cx="10058400" cy="4236090"/>
          </a:xfrm>
        </p:spPr>
        <p:txBody>
          <a:bodyPr>
            <a:noAutofit/>
          </a:bodyPr>
          <a:lstStyle/>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9B755230-C940-FC25-60D1-7759834DF22D}"/>
              </a:ext>
            </a:extLst>
          </p:cNvPr>
          <p:cNvSpPr txBox="1">
            <a:spLocks/>
          </p:cNvSpPr>
          <p:nvPr/>
        </p:nvSpPr>
        <p:spPr>
          <a:xfrm>
            <a:off x="1097280" y="237835"/>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SG" sz="2800" dirty="0">
                <a:latin typeface="Calibri" panose="020F0502020204030204" pitchFamily="34" charset="0"/>
                <a:ea typeface="Calibri" panose="020F0502020204030204" pitchFamily="34" charset="0"/>
                <a:cs typeface="Latha" panose="020B0604020202020204" pitchFamily="34" charset="0"/>
              </a:rPr>
              <a:t>Tableau Visualizations</a:t>
            </a:r>
          </a:p>
        </p:txBody>
      </p:sp>
      <p:pic>
        <p:nvPicPr>
          <p:cNvPr id="3" name="Picture 2">
            <a:extLst>
              <a:ext uri="{FF2B5EF4-FFF2-40B4-BE49-F238E27FC236}">
                <a16:creationId xmlns:a16="http://schemas.microsoft.com/office/drawing/2014/main" id="{E16A5143-DC14-27A2-BFE9-3799DDC07CA1}"/>
              </a:ext>
            </a:extLst>
          </p:cNvPr>
          <p:cNvPicPr>
            <a:picLocks noChangeAspect="1"/>
          </p:cNvPicPr>
          <p:nvPr/>
        </p:nvPicPr>
        <p:blipFill>
          <a:blip r:embed="rId2"/>
          <a:stretch>
            <a:fillRect/>
          </a:stretch>
        </p:blipFill>
        <p:spPr>
          <a:xfrm>
            <a:off x="217304" y="1859801"/>
            <a:ext cx="7378414" cy="3996641"/>
          </a:xfrm>
          <a:prstGeom prst="rect">
            <a:avLst/>
          </a:prstGeom>
        </p:spPr>
      </p:pic>
      <p:sp>
        <p:nvSpPr>
          <p:cNvPr id="7" name="TextBox 6">
            <a:extLst>
              <a:ext uri="{FF2B5EF4-FFF2-40B4-BE49-F238E27FC236}">
                <a16:creationId xmlns:a16="http://schemas.microsoft.com/office/drawing/2014/main" id="{F6811D4A-13D6-B5C5-289B-FADA620703DA}"/>
              </a:ext>
            </a:extLst>
          </p:cNvPr>
          <p:cNvSpPr txBox="1"/>
          <p:nvPr/>
        </p:nvSpPr>
        <p:spPr>
          <a:xfrm>
            <a:off x="8018584" y="1997675"/>
            <a:ext cx="3431511" cy="3477875"/>
          </a:xfrm>
          <a:prstGeom prst="rect">
            <a:avLst/>
          </a:prstGeom>
          <a:noFill/>
        </p:spPr>
        <p:txBody>
          <a:bodyPr wrap="square">
            <a:spAutoFit/>
          </a:bodyPr>
          <a:lstStyle/>
          <a:p>
            <a:r>
              <a:rPr lang="en-IN" sz="1100" b="0" i="0" u="none" strike="noStrike" dirty="0">
                <a:solidFill>
                  <a:srgbClr val="000000"/>
                </a:solidFill>
                <a:effectLst/>
                <a:latin typeface="-webkit-standard"/>
              </a:rPr>
              <a:t>This dashboard provides critical insights into NYC Airbnb listings. The </a:t>
            </a:r>
            <a:r>
              <a:rPr lang="en-IN" sz="1100" b="1" i="0" u="none" strike="noStrike" dirty="0">
                <a:solidFill>
                  <a:srgbClr val="000000"/>
                </a:solidFill>
                <a:effectLst/>
              </a:rPr>
              <a:t>Heatmap</a:t>
            </a:r>
            <a:r>
              <a:rPr lang="en-IN" sz="1100" b="0" i="0" u="none" strike="noStrike" dirty="0">
                <a:solidFill>
                  <a:srgbClr val="000000"/>
                </a:solidFill>
                <a:effectLst/>
                <a:latin typeface="-webkit-standard"/>
              </a:rPr>
              <a:t> highlights that private rooms and entire homes/apartments dominate most boroughs, particularly in Brooklyn and Manhattan, while shared rooms are rare. The </a:t>
            </a:r>
            <a:r>
              <a:rPr lang="en-IN" sz="1100" b="1" i="0" u="none" strike="noStrike" dirty="0">
                <a:solidFill>
                  <a:srgbClr val="000000"/>
                </a:solidFill>
                <a:effectLst/>
              </a:rPr>
              <a:t>Box Plot</a:t>
            </a:r>
            <a:r>
              <a:rPr lang="en-IN" sz="1100" b="0" i="0" u="none" strike="noStrike" dirty="0">
                <a:solidFill>
                  <a:srgbClr val="000000"/>
                </a:solidFill>
                <a:effectLst/>
                <a:latin typeface="-webkit-standard"/>
              </a:rPr>
              <a:t> reveals significant variations in pricing across neighbourhoods, with Manhattan showing higher price ranges and more outliers compared to other boroughs. In contrast, Staten Island and the Bronx exhibit lower median prices, making them more affordable. The </a:t>
            </a:r>
            <a:r>
              <a:rPr lang="en-IN" sz="1100" b="1" i="0" u="none" strike="noStrike" dirty="0">
                <a:solidFill>
                  <a:srgbClr val="000000"/>
                </a:solidFill>
                <a:effectLst/>
              </a:rPr>
              <a:t>Price Distribution</a:t>
            </a:r>
            <a:r>
              <a:rPr lang="en-IN" sz="1100" b="0" i="0" u="none" strike="noStrike" dirty="0">
                <a:solidFill>
                  <a:srgbClr val="000000"/>
                </a:solidFill>
                <a:effectLst/>
                <a:latin typeface="-webkit-standard"/>
              </a:rPr>
              <a:t> shows that most listings are concentrated in lower price ranges, with a small number of high-priced outliers inflating the overall average. The filters allow dynamic exploration of room types, neighbourhoods, and price ranges, enabling users to uncover specific trends or focus on particular segments, such as affordable neighbourhoods with private rooms or high-end listings in Manhattan. This multi-dimensional view helps in understanding supply, demand, and pricing dynamics across NYC neighbourhoods.</a:t>
            </a:r>
            <a:endParaRPr lang="en-US" sz="1100" dirty="0"/>
          </a:p>
        </p:txBody>
      </p:sp>
      <p:sp>
        <p:nvSpPr>
          <p:cNvPr id="8" name="TextBox 7">
            <a:extLst>
              <a:ext uri="{FF2B5EF4-FFF2-40B4-BE49-F238E27FC236}">
                <a16:creationId xmlns:a16="http://schemas.microsoft.com/office/drawing/2014/main" id="{1A7C4CD7-9D7F-4B58-0289-D581CCA1E589}"/>
              </a:ext>
            </a:extLst>
          </p:cNvPr>
          <p:cNvSpPr txBox="1"/>
          <p:nvPr/>
        </p:nvSpPr>
        <p:spPr>
          <a:xfrm>
            <a:off x="4411908" y="1381782"/>
            <a:ext cx="3429144" cy="261610"/>
          </a:xfrm>
          <a:prstGeom prst="rect">
            <a:avLst/>
          </a:prstGeom>
          <a:noFill/>
        </p:spPr>
        <p:txBody>
          <a:bodyPr wrap="none" rtlCol="0">
            <a:spAutoFit/>
          </a:bodyPr>
          <a:lstStyle/>
          <a:p>
            <a:r>
              <a:rPr lang="en-US" sz="1100" dirty="0"/>
              <a:t>Supply Demand and Pricing Dynamics with Biasness view</a:t>
            </a:r>
          </a:p>
        </p:txBody>
      </p:sp>
    </p:spTree>
    <p:extLst>
      <p:ext uri="{BB962C8B-B14F-4D97-AF65-F5344CB8AC3E}">
        <p14:creationId xmlns:p14="http://schemas.microsoft.com/office/powerpoint/2010/main" val="2284447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C1228-BD0C-802B-3FE7-B661B433441D}"/>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95879C2-E9B0-CDFB-4236-099A3B7D05CD}"/>
              </a:ext>
            </a:extLst>
          </p:cNvPr>
          <p:cNvSpPr>
            <a:spLocks noGrp="1"/>
          </p:cNvSpPr>
          <p:nvPr>
            <p:ph idx="1"/>
          </p:nvPr>
        </p:nvSpPr>
        <p:spPr>
          <a:xfrm>
            <a:off x="1097280" y="1859801"/>
            <a:ext cx="10058400" cy="4236090"/>
          </a:xfrm>
        </p:spPr>
        <p:txBody>
          <a:bodyPr>
            <a:noAutofit/>
          </a:bodyPr>
          <a:lstStyle/>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5CE3B713-7EC5-BC05-DECC-0C97C9B0F843}"/>
              </a:ext>
            </a:extLst>
          </p:cNvPr>
          <p:cNvSpPr txBox="1">
            <a:spLocks/>
          </p:cNvSpPr>
          <p:nvPr/>
        </p:nvSpPr>
        <p:spPr>
          <a:xfrm>
            <a:off x="1097280" y="237835"/>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SG" sz="2800" dirty="0">
                <a:latin typeface="Calibri" panose="020F0502020204030204" pitchFamily="34" charset="0"/>
                <a:ea typeface="Calibri" panose="020F0502020204030204" pitchFamily="34" charset="0"/>
                <a:cs typeface="Latha" panose="020B0604020202020204" pitchFamily="34" charset="0"/>
              </a:rPr>
              <a:t>Tableau Visualizations </a:t>
            </a:r>
          </a:p>
        </p:txBody>
      </p:sp>
      <p:pic>
        <p:nvPicPr>
          <p:cNvPr id="2" name="Picture 1">
            <a:extLst>
              <a:ext uri="{FF2B5EF4-FFF2-40B4-BE49-F238E27FC236}">
                <a16:creationId xmlns:a16="http://schemas.microsoft.com/office/drawing/2014/main" id="{B7B51BD2-9E96-1303-90EF-20A42043A630}"/>
              </a:ext>
            </a:extLst>
          </p:cNvPr>
          <p:cNvPicPr>
            <a:picLocks noChangeAspect="1"/>
          </p:cNvPicPr>
          <p:nvPr/>
        </p:nvPicPr>
        <p:blipFill>
          <a:blip r:embed="rId2"/>
          <a:stretch>
            <a:fillRect/>
          </a:stretch>
        </p:blipFill>
        <p:spPr>
          <a:xfrm>
            <a:off x="471435" y="1859801"/>
            <a:ext cx="6944248" cy="4068851"/>
          </a:xfrm>
          <a:prstGeom prst="rect">
            <a:avLst/>
          </a:prstGeom>
        </p:spPr>
      </p:pic>
      <p:sp>
        <p:nvSpPr>
          <p:cNvPr id="9" name="TextBox 8">
            <a:extLst>
              <a:ext uri="{FF2B5EF4-FFF2-40B4-BE49-F238E27FC236}">
                <a16:creationId xmlns:a16="http://schemas.microsoft.com/office/drawing/2014/main" id="{3AA56B10-2C88-AA9B-65A9-1C38A0FA7D42}"/>
              </a:ext>
            </a:extLst>
          </p:cNvPr>
          <p:cNvSpPr txBox="1"/>
          <p:nvPr/>
        </p:nvSpPr>
        <p:spPr>
          <a:xfrm>
            <a:off x="7595718" y="1859801"/>
            <a:ext cx="4596282" cy="3662541"/>
          </a:xfrm>
          <a:prstGeom prst="rect">
            <a:avLst/>
          </a:prstGeom>
          <a:noFill/>
        </p:spPr>
        <p:txBody>
          <a:bodyPr wrap="square">
            <a:spAutoFit/>
          </a:bodyPr>
          <a:lstStyle/>
          <a:p>
            <a:pPr algn="l"/>
            <a:r>
              <a:rPr lang="en-IN" sz="800" b="1" i="0" u="none" strike="noStrike" dirty="0">
                <a:solidFill>
                  <a:srgbClr val="000000"/>
                </a:solidFill>
                <a:effectLst/>
              </a:rPr>
              <a:t>Key Insights</a:t>
            </a:r>
          </a:p>
          <a:p>
            <a:pPr algn="l">
              <a:buFont typeface="+mj-lt"/>
              <a:buAutoNum type="arabicPeriod"/>
            </a:pPr>
            <a:r>
              <a:rPr lang="en-IN" sz="800" b="1" i="0" u="none" strike="noStrike" dirty="0">
                <a:solidFill>
                  <a:srgbClr val="000000"/>
                </a:solidFill>
                <a:effectLst/>
              </a:rPr>
              <a:t>Price Distribution</a:t>
            </a:r>
            <a:r>
              <a:rPr lang="en-IN" sz="800" b="0" i="0" u="none" strike="noStrike" dirty="0">
                <a:solidFill>
                  <a:srgbClr val="000000"/>
                </a:solidFill>
                <a:effectLst/>
              </a:rPr>
              <a:t>:</a:t>
            </a:r>
          </a:p>
          <a:p>
            <a:pPr marL="742950" lvl="1" indent="-285750" algn="l">
              <a:buFont typeface="+mj-lt"/>
              <a:buAutoNum type="arabicPeriod"/>
            </a:pPr>
            <a:r>
              <a:rPr lang="en-IN" sz="800" b="0" i="0" u="none" strike="noStrike" dirty="0">
                <a:solidFill>
                  <a:srgbClr val="000000"/>
                </a:solidFill>
                <a:effectLst/>
              </a:rPr>
              <a:t>Most listings are priced below $1,000.</a:t>
            </a:r>
          </a:p>
          <a:p>
            <a:pPr marL="742950" lvl="1" indent="-285750" algn="l">
              <a:buFont typeface="+mj-lt"/>
              <a:buAutoNum type="arabicPeriod"/>
            </a:pPr>
            <a:r>
              <a:rPr lang="en-IN" sz="800" b="0" i="0" u="none" strike="noStrike" dirty="0">
                <a:solidFill>
                  <a:srgbClr val="000000"/>
                </a:solidFill>
                <a:effectLst/>
              </a:rPr>
              <a:t>A small number of high-priced listings (outliers) inflate the average price.</a:t>
            </a:r>
          </a:p>
          <a:p>
            <a:pPr marL="742950" lvl="1" indent="-285750" algn="l">
              <a:buFont typeface="+mj-lt"/>
              <a:buAutoNum type="arabicPeriod"/>
            </a:pPr>
            <a:r>
              <a:rPr lang="en-IN" sz="800" b="0" i="0" u="none" strike="noStrike" dirty="0">
                <a:solidFill>
                  <a:srgbClr val="000000"/>
                </a:solidFill>
                <a:effectLst/>
              </a:rPr>
              <a:t>Skewed distribution indicates most listings are budget-friendly.</a:t>
            </a:r>
          </a:p>
          <a:p>
            <a:pPr algn="l">
              <a:buFont typeface="+mj-lt"/>
              <a:buAutoNum type="arabicPeriod"/>
            </a:pPr>
            <a:r>
              <a:rPr lang="en-IN" sz="800" b="1" i="0" u="none" strike="noStrike" dirty="0">
                <a:solidFill>
                  <a:srgbClr val="000000"/>
                </a:solidFill>
                <a:effectLst/>
              </a:rPr>
              <a:t>Room Type Distribution</a:t>
            </a:r>
            <a:r>
              <a:rPr lang="en-IN" sz="800" b="0" i="0" u="none" strike="noStrike" dirty="0">
                <a:solidFill>
                  <a:srgbClr val="000000"/>
                </a:solidFill>
                <a:effectLst/>
              </a:rPr>
              <a:t>:</a:t>
            </a:r>
          </a:p>
          <a:p>
            <a:pPr marL="742950" lvl="1" indent="-285750" algn="l">
              <a:buFont typeface="+mj-lt"/>
              <a:buAutoNum type="arabicPeriod"/>
            </a:pPr>
            <a:r>
              <a:rPr lang="en-IN" sz="800" b="0" i="0" u="none" strike="noStrike" dirty="0">
                <a:solidFill>
                  <a:srgbClr val="000000"/>
                </a:solidFill>
                <a:effectLst/>
              </a:rPr>
              <a:t>Majority of listings are either entire homes/apartments or private rooms.</a:t>
            </a:r>
          </a:p>
          <a:p>
            <a:pPr marL="742950" lvl="1" indent="-285750" algn="l">
              <a:buFont typeface="+mj-lt"/>
              <a:buAutoNum type="arabicPeriod"/>
            </a:pPr>
            <a:r>
              <a:rPr lang="en-IN" sz="800" b="0" i="0" u="none" strike="noStrike" dirty="0">
                <a:solidFill>
                  <a:srgbClr val="000000"/>
                </a:solidFill>
                <a:effectLst/>
              </a:rPr>
              <a:t>Shared rooms are rare, indicating lower demand.</a:t>
            </a:r>
          </a:p>
          <a:p>
            <a:pPr algn="l">
              <a:buFont typeface="+mj-lt"/>
              <a:buAutoNum type="arabicPeriod"/>
            </a:pPr>
            <a:r>
              <a:rPr lang="en-IN" sz="800" b="1" i="0" u="none" strike="noStrike" dirty="0">
                <a:solidFill>
                  <a:srgbClr val="000000"/>
                </a:solidFill>
                <a:effectLst/>
              </a:rPr>
              <a:t>Neighbourhood Group Analysis</a:t>
            </a:r>
            <a:r>
              <a:rPr lang="en-IN" sz="800" b="0" i="0" u="none" strike="noStrike" dirty="0">
                <a:solidFill>
                  <a:srgbClr val="000000"/>
                </a:solidFill>
                <a:effectLst/>
              </a:rPr>
              <a:t>:</a:t>
            </a:r>
          </a:p>
          <a:p>
            <a:pPr marL="742950" lvl="1" indent="-285750" algn="l">
              <a:buFont typeface="+mj-lt"/>
              <a:buAutoNum type="arabicPeriod"/>
            </a:pPr>
            <a:r>
              <a:rPr lang="en-IN" sz="800" b="0" i="0" u="none" strike="noStrike" dirty="0">
                <a:solidFill>
                  <a:srgbClr val="000000"/>
                </a:solidFill>
                <a:effectLst/>
              </a:rPr>
              <a:t>Manhattan and Brooklyn dominate in listing counts.</a:t>
            </a:r>
          </a:p>
          <a:p>
            <a:pPr marL="742950" lvl="1" indent="-285750" algn="l">
              <a:buFont typeface="+mj-lt"/>
              <a:buAutoNum type="arabicPeriod"/>
            </a:pPr>
            <a:r>
              <a:rPr lang="en-IN" sz="800" b="0" i="0" u="none" strike="noStrike" dirty="0">
                <a:solidFill>
                  <a:srgbClr val="000000"/>
                </a:solidFill>
                <a:effectLst/>
              </a:rPr>
              <a:t>Queens has moderate representation.</a:t>
            </a:r>
          </a:p>
          <a:p>
            <a:pPr marL="742950" lvl="1" indent="-285750" algn="l">
              <a:buFont typeface="+mj-lt"/>
              <a:buAutoNum type="arabicPeriod"/>
            </a:pPr>
            <a:r>
              <a:rPr lang="en-IN" sz="800" b="0" i="0" u="none" strike="noStrike" dirty="0">
                <a:solidFill>
                  <a:srgbClr val="000000"/>
                </a:solidFill>
                <a:effectLst/>
              </a:rPr>
              <a:t>Bronx and Staten Island have minimal listings, suggesting lower demand or supply.</a:t>
            </a:r>
          </a:p>
          <a:p>
            <a:pPr algn="l">
              <a:buFont typeface="+mj-lt"/>
              <a:buAutoNum type="arabicPeriod"/>
            </a:pPr>
            <a:r>
              <a:rPr lang="en-IN" sz="800" b="1" i="0" u="none" strike="noStrike" dirty="0">
                <a:solidFill>
                  <a:srgbClr val="000000"/>
                </a:solidFill>
                <a:effectLst/>
              </a:rPr>
              <a:t>Geographic Visualization</a:t>
            </a:r>
            <a:r>
              <a:rPr lang="en-IN" sz="800" b="0" i="0" u="none" strike="noStrike" dirty="0">
                <a:solidFill>
                  <a:srgbClr val="000000"/>
                </a:solidFill>
                <a:effectLst/>
              </a:rPr>
              <a:t>:</a:t>
            </a:r>
          </a:p>
          <a:p>
            <a:pPr marL="742950" lvl="1" indent="-285750" algn="l">
              <a:buFont typeface="+mj-lt"/>
              <a:buAutoNum type="arabicPeriod"/>
            </a:pPr>
            <a:r>
              <a:rPr lang="en-IN" sz="800" b="0" i="0" u="none" strike="noStrike" dirty="0">
                <a:solidFill>
                  <a:srgbClr val="000000"/>
                </a:solidFill>
                <a:effectLst/>
              </a:rPr>
              <a:t>High-density clusters are visible in Manhattan and Brooklyn.</a:t>
            </a:r>
          </a:p>
          <a:p>
            <a:pPr marL="742950" lvl="1" indent="-285750" algn="l">
              <a:buFont typeface="+mj-lt"/>
              <a:buAutoNum type="arabicPeriod"/>
            </a:pPr>
            <a:r>
              <a:rPr lang="en-IN" sz="800" b="0" i="0" u="none" strike="noStrike" dirty="0">
                <a:solidFill>
                  <a:srgbClr val="000000"/>
                </a:solidFill>
                <a:effectLst/>
              </a:rPr>
              <a:t>Staten Island and Bronx show sparse listing concentrations.</a:t>
            </a:r>
          </a:p>
          <a:p>
            <a:pPr algn="l"/>
            <a:r>
              <a:rPr lang="en-IN" sz="800" b="1" i="0" u="none" strike="noStrike" dirty="0">
                <a:solidFill>
                  <a:srgbClr val="000000"/>
                </a:solidFill>
                <a:effectLst/>
              </a:rPr>
              <a:t>Impact of Filters</a:t>
            </a:r>
          </a:p>
          <a:p>
            <a:pPr algn="l">
              <a:buFont typeface="+mj-lt"/>
              <a:buAutoNum type="arabicPeriod"/>
            </a:pPr>
            <a:r>
              <a:rPr lang="en-IN" sz="800" b="1" i="0" u="none" strike="noStrike" dirty="0">
                <a:solidFill>
                  <a:srgbClr val="000000"/>
                </a:solidFill>
                <a:effectLst/>
              </a:rPr>
              <a:t>Room Type Filter</a:t>
            </a:r>
            <a:r>
              <a:rPr lang="en-IN" sz="800" b="0" i="0" u="none" strike="noStrike" dirty="0">
                <a:solidFill>
                  <a:srgbClr val="000000"/>
                </a:solidFill>
                <a:effectLst/>
              </a:rPr>
              <a:t>:</a:t>
            </a:r>
          </a:p>
          <a:p>
            <a:pPr marL="742950" lvl="1" indent="-285750" algn="l">
              <a:buFont typeface="+mj-lt"/>
              <a:buAutoNum type="arabicPeriod"/>
            </a:pPr>
            <a:r>
              <a:rPr lang="en-IN" sz="800" b="0" i="0" u="none" strike="noStrike" dirty="0">
                <a:solidFill>
                  <a:srgbClr val="000000"/>
                </a:solidFill>
                <a:effectLst/>
              </a:rPr>
              <a:t>Filtering by room type will highlight price ranges and neighbourhood preferences for specific room categories:</a:t>
            </a:r>
          </a:p>
          <a:p>
            <a:pPr marL="1143000" lvl="2" indent="-228600" algn="l">
              <a:buFont typeface="+mj-lt"/>
              <a:buAutoNum type="arabicPeriod"/>
            </a:pPr>
            <a:r>
              <a:rPr lang="en-IN" sz="800" b="1" i="0" u="none" strike="noStrike" dirty="0">
                <a:solidFill>
                  <a:srgbClr val="000000"/>
                </a:solidFill>
                <a:effectLst/>
              </a:rPr>
              <a:t>Entire home/apartment</a:t>
            </a:r>
            <a:r>
              <a:rPr lang="en-IN" sz="800" b="0" i="0" u="none" strike="noStrike" dirty="0">
                <a:solidFill>
                  <a:srgbClr val="000000"/>
                </a:solidFill>
                <a:effectLst/>
              </a:rPr>
              <a:t>: Likely dominates high-price listings.</a:t>
            </a:r>
          </a:p>
          <a:p>
            <a:pPr marL="1143000" lvl="2" indent="-228600" algn="l">
              <a:buFont typeface="+mj-lt"/>
              <a:buAutoNum type="arabicPeriod"/>
            </a:pPr>
            <a:r>
              <a:rPr lang="en-IN" sz="800" b="1" i="0" u="none" strike="noStrike" dirty="0">
                <a:solidFill>
                  <a:srgbClr val="000000"/>
                </a:solidFill>
                <a:effectLst/>
              </a:rPr>
              <a:t>Shared rooms</a:t>
            </a:r>
            <a:r>
              <a:rPr lang="en-IN" sz="800" b="0" i="0" u="none" strike="noStrike" dirty="0">
                <a:solidFill>
                  <a:srgbClr val="000000"/>
                </a:solidFill>
                <a:effectLst/>
              </a:rPr>
              <a:t>: Found in affordable neighbourhoods or niche markets.</a:t>
            </a:r>
          </a:p>
          <a:p>
            <a:pPr algn="l">
              <a:buFont typeface="+mj-lt"/>
              <a:buAutoNum type="arabicPeriod"/>
            </a:pPr>
            <a:r>
              <a:rPr lang="en-IN" sz="800" b="1" i="0" u="none" strike="noStrike" dirty="0">
                <a:solidFill>
                  <a:srgbClr val="000000"/>
                </a:solidFill>
                <a:effectLst/>
              </a:rPr>
              <a:t>Price Outlier Filter</a:t>
            </a:r>
            <a:r>
              <a:rPr lang="en-IN" sz="800" b="0" i="0" u="none" strike="noStrike" dirty="0">
                <a:solidFill>
                  <a:srgbClr val="000000"/>
                </a:solidFill>
                <a:effectLst/>
              </a:rPr>
              <a:t>:</a:t>
            </a:r>
          </a:p>
          <a:p>
            <a:pPr marL="742950" lvl="1" indent="-285750" algn="l">
              <a:buFont typeface="+mj-lt"/>
              <a:buAutoNum type="arabicPeriod"/>
            </a:pPr>
            <a:r>
              <a:rPr lang="en-IN" sz="800" b="0" i="0" u="none" strike="noStrike" dirty="0">
                <a:solidFill>
                  <a:srgbClr val="000000"/>
                </a:solidFill>
                <a:effectLst/>
              </a:rPr>
              <a:t>Toggling outliers will shift the focus between general trends (normal listings) and luxury/exceptional properties (outliers).</a:t>
            </a:r>
          </a:p>
          <a:p>
            <a:pPr algn="l">
              <a:buFont typeface="+mj-lt"/>
              <a:buAutoNum type="arabicPeriod"/>
            </a:pPr>
            <a:r>
              <a:rPr lang="en-IN" sz="800" b="1" i="0" u="none" strike="noStrike" dirty="0">
                <a:solidFill>
                  <a:srgbClr val="000000"/>
                </a:solidFill>
                <a:effectLst/>
              </a:rPr>
              <a:t>Neighbourhood Group Filter</a:t>
            </a:r>
            <a:r>
              <a:rPr lang="en-IN" sz="800" b="0" i="0" u="none" strike="noStrike" dirty="0">
                <a:solidFill>
                  <a:srgbClr val="000000"/>
                </a:solidFill>
                <a:effectLst/>
              </a:rPr>
              <a:t>:</a:t>
            </a:r>
          </a:p>
          <a:p>
            <a:pPr marL="742950" lvl="1" indent="-285750" algn="l">
              <a:buFont typeface="+mj-lt"/>
              <a:buAutoNum type="arabicPeriod"/>
            </a:pPr>
            <a:r>
              <a:rPr lang="en-IN" sz="800" b="0" i="0" u="none" strike="noStrike" dirty="0">
                <a:solidFill>
                  <a:srgbClr val="000000"/>
                </a:solidFill>
                <a:effectLst/>
              </a:rPr>
              <a:t>Selecting a specific borough will isolate data trends (e.g., Manhattan’s higher prices vs. Staten Island’s affordability).</a:t>
            </a:r>
          </a:p>
          <a:p>
            <a:pPr marL="742950" lvl="1" indent="-285750" algn="l">
              <a:buFont typeface="+mj-lt"/>
              <a:buAutoNum type="arabicPeriod"/>
            </a:pPr>
            <a:r>
              <a:rPr lang="en-IN" sz="800" b="0" i="0" u="none" strike="noStrike" dirty="0">
                <a:solidFill>
                  <a:srgbClr val="000000"/>
                </a:solidFill>
                <a:effectLst/>
              </a:rPr>
              <a:t>It will also show the distribution of room types and pricing specific to the chosen </a:t>
            </a:r>
            <a:r>
              <a:rPr lang="en-IN" sz="800" b="0" i="0" u="none" strike="noStrike" dirty="0" err="1">
                <a:solidFill>
                  <a:srgbClr val="000000"/>
                </a:solidFill>
                <a:effectLst/>
              </a:rPr>
              <a:t>neighborhood</a:t>
            </a:r>
            <a:r>
              <a:rPr lang="en-IN" sz="800" b="0" i="0" u="none" strike="noStrike" dirty="0">
                <a:solidFill>
                  <a:srgbClr val="000000"/>
                </a:solidFill>
                <a:effectLst/>
              </a:rPr>
              <a:t>.</a:t>
            </a:r>
          </a:p>
        </p:txBody>
      </p:sp>
      <p:sp>
        <p:nvSpPr>
          <p:cNvPr id="11" name="TextBox 10">
            <a:extLst>
              <a:ext uri="{FF2B5EF4-FFF2-40B4-BE49-F238E27FC236}">
                <a16:creationId xmlns:a16="http://schemas.microsoft.com/office/drawing/2014/main" id="{16EB3D52-30D4-29C2-929E-DC7811EE2DD8}"/>
              </a:ext>
            </a:extLst>
          </p:cNvPr>
          <p:cNvSpPr txBox="1"/>
          <p:nvPr/>
        </p:nvSpPr>
        <p:spPr>
          <a:xfrm>
            <a:off x="4289810" y="1358928"/>
            <a:ext cx="6611815" cy="261610"/>
          </a:xfrm>
          <a:prstGeom prst="rect">
            <a:avLst/>
          </a:prstGeom>
          <a:noFill/>
        </p:spPr>
        <p:txBody>
          <a:bodyPr wrap="square" rtlCol="0">
            <a:spAutoFit/>
          </a:bodyPr>
          <a:lstStyle/>
          <a:p>
            <a:r>
              <a:rPr lang="en-IN" sz="1100" b="0" i="0" u="none" strike="noStrike" dirty="0">
                <a:solidFill>
                  <a:srgbClr val="000000"/>
                </a:solidFill>
                <a:effectLst/>
                <a:latin typeface="-webkit-standard"/>
              </a:rPr>
              <a:t>NYC Airbnb Market Insights: Price, Room Types, Neighbourhoods, and Geography</a:t>
            </a:r>
            <a:endParaRPr lang="en-US" sz="1100" dirty="0"/>
          </a:p>
        </p:txBody>
      </p:sp>
    </p:spTree>
    <p:extLst>
      <p:ext uri="{BB962C8B-B14F-4D97-AF65-F5344CB8AC3E}">
        <p14:creationId xmlns:p14="http://schemas.microsoft.com/office/powerpoint/2010/main" val="3466974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79180-10B1-4991-7481-DE3A7A197D9F}"/>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163BE7-041F-C28A-6C95-666643164351}"/>
              </a:ext>
            </a:extLst>
          </p:cNvPr>
          <p:cNvSpPr>
            <a:spLocks noGrp="1"/>
          </p:cNvSpPr>
          <p:nvPr>
            <p:ph idx="1"/>
          </p:nvPr>
        </p:nvSpPr>
        <p:spPr>
          <a:xfrm>
            <a:off x="1097280" y="1859801"/>
            <a:ext cx="10058400" cy="4236090"/>
          </a:xfrm>
        </p:spPr>
        <p:txBody>
          <a:bodyPr>
            <a:noAutofit/>
          </a:bodyPr>
          <a:lstStyle/>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82D55CF3-BF9E-07D5-6CD7-A9BD686F90BF}"/>
              </a:ext>
            </a:extLst>
          </p:cNvPr>
          <p:cNvSpPr txBox="1">
            <a:spLocks/>
          </p:cNvSpPr>
          <p:nvPr/>
        </p:nvSpPr>
        <p:spPr>
          <a:xfrm>
            <a:off x="1097280" y="237835"/>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SG" sz="2800" dirty="0">
                <a:latin typeface="Calibri" panose="020F0502020204030204" pitchFamily="34" charset="0"/>
                <a:ea typeface="Calibri" panose="020F0502020204030204" pitchFamily="34" charset="0"/>
                <a:cs typeface="Latha" panose="020B0604020202020204" pitchFamily="34" charset="0"/>
              </a:rPr>
              <a:t>Tableau Visualizations </a:t>
            </a:r>
          </a:p>
        </p:txBody>
      </p:sp>
      <p:pic>
        <p:nvPicPr>
          <p:cNvPr id="3" name="Picture 2">
            <a:extLst>
              <a:ext uri="{FF2B5EF4-FFF2-40B4-BE49-F238E27FC236}">
                <a16:creationId xmlns:a16="http://schemas.microsoft.com/office/drawing/2014/main" id="{AAB2E9B4-F6C9-67CD-17A8-F0C0D6E0DA31}"/>
              </a:ext>
            </a:extLst>
          </p:cNvPr>
          <p:cNvPicPr>
            <a:picLocks noChangeAspect="1"/>
          </p:cNvPicPr>
          <p:nvPr/>
        </p:nvPicPr>
        <p:blipFill>
          <a:blip r:embed="rId2"/>
          <a:stretch>
            <a:fillRect/>
          </a:stretch>
        </p:blipFill>
        <p:spPr>
          <a:xfrm>
            <a:off x="232096" y="1808461"/>
            <a:ext cx="7772400" cy="4287430"/>
          </a:xfrm>
          <a:prstGeom prst="rect">
            <a:avLst/>
          </a:prstGeom>
        </p:spPr>
      </p:pic>
      <p:sp>
        <p:nvSpPr>
          <p:cNvPr id="4" name="TextBox 3">
            <a:extLst>
              <a:ext uri="{FF2B5EF4-FFF2-40B4-BE49-F238E27FC236}">
                <a16:creationId xmlns:a16="http://schemas.microsoft.com/office/drawing/2014/main" id="{1EC14D1C-F0C6-8271-2DD2-338A0AAF00F3}"/>
              </a:ext>
            </a:extLst>
          </p:cNvPr>
          <p:cNvSpPr txBox="1"/>
          <p:nvPr/>
        </p:nvSpPr>
        <p:spPr>
          <a:xfrm>
            <a:off x="4300695" y="1356112"/>
            <a:ext cx="4737194" cy="261610"/>
          </a:xfrm>
          <a:prstGeom prst="rect">
            <a:avLst/>
          </a:prstGeom>
          <a:noFill/>
        </p:spPr>
        <p:txBody>
          <a:bodyPr wrap="none" rtlCol="0">
            <a:spAutoFit/>
          </a:bodyPr>
          <a:lstStyle/>
          <a:p>
            <a:r>
              <a:rPr lang="en-IN" sz="1100" b="0" i="0" u="none" strike="noStrike" dirty="0">
                <a:solidFill>
                  <a:srgbClr val="000000"/>
                </a:solidFill>
                <a:effectLst/>
                <a:latin typeface="-webkit-standard"/>
              </a:rPr>
              <a:t>Clustering Insights and Neighbourhood Pricing Dynamics for NYC Airbnb Listings</a:t>
            </a:r>
            <a:endParaRPr lang="en-US" sz="1100" dirty="0"/>
          </a:p>
        </p:txBody>
      </p:sp>
      <p:sp>
        <p:nvSpPr>
          <p:cNvPr id="8" name="TextBox 7">
            <a:extLst>
              <a:ext uri="{FF2B5EF4-FFF2-40B4-BE49-F238E27FC236}">
                <a16:creationId xmlns:a16="http://schemas.microsoft.com/office/drawing/2014/main" id="{41CC56BD-1DF7-6B88-180C-08712B632828}"/>
              </a:ext>
            </a:extLst>
          </p:cNvPr>
          <p:cNvSpPr txBox="1"/>
          <p:nvPr/>
        </p:nvSpPr>
        <p:spPr>
          <a:xfrm>
            <a:off x="8279841" y="2047808"/>
            <a:ext cx="3741023" cy="3808735"/>
          </a:xfrm>
          <a:prstGeom prst="rect">
            <a:avLst/>
          </a:prstGeom>
          <a:noFill/>
        </p:spPr>
        <p:txBody>
          <a:bodyPr wrap="square">
            <a:spAutoFit/>
          </a:bodyPr>
          <a:lstStyle/>
          <a:p>
            <a:pPr algn="l"/>
            <a:r>
              <a:rPr lang="en-IN" sz="1050" b="0" i="0" u="none" strike="noStrike" dirty="0">
                <a:solidFill>
                  <a:srgbClr val="000000"/>
                </a:solidFill>
                <a:effectLst/>
              </a:rPr>
              <a:t>This dashboard provides insights into the clustering of Airbnb listings based on price and number of reviews, along with neighbourhood-specific price distributions. The </a:t>
            </a:r>
            <a:r>
              <a:rPr lang="en-IN" sz="1050" b="1" i="0" u="none" strike="noStrike" dirty="0">
                <a:solidFill>
                  <a:srgbClr val="000000"/>
                </a:solidFill>
                <a:effectLst/>
              </a:rPr>
              <a:t>Clustering Analysis</a:t>
            </a:r>
            <a:r>
              <a:rPr lang="en-IN" sz="1050" b="0" i="0" u="none" strike="noStrike" dirty="0">
                <a:solidFill>
                  <a:srgbClr val="000000"/>
                </a:solidFill>
                <a:effectLst/>
              </a:rPr>
              <a:t> on the left reveals patterns between pricing and customer activity, showing that lower-priced listings often receive more reviews, while higher-priced listings are sparsely reviewed and form distinct clusters. The color-coded data points represent different clusters, making it easier to identify market segments such as affordable, high-demand properties or luxury listings with fewer reviews. On the right, the </a:t>
            </a:r>
            <a:r>
              <a:rPr lang="en-IN" sz="1050" b="1" i="0" u="none" strike="noStrike" dirty="0">
                <a:solidFill>
                  <a:srgbClr val="000000"/>
                </a:solidFill>
                <a:effectLst/>
              </a:rPr>
              <a:t>Box Plot by Neighbourhood</a:t>
            </a:r>
            <a:r>
              <a:rPr lang="en-IN" sz="1050" b="0" i="0" u="none" strike="noStrike" dirty="0">
                <a:solidFill>
                  <a:srgbClr val="000000"/>
                </a:solidFill>
                <a:effectLst/>
              </a:rPr>
              <a:t> illustrates price ranges across boroughs, highlighting variations in median pricing and outliers. For example, Manhattan exhibits higher price ranges with notable outliers, while Staten Island and the Bronx show lower median prices.</a:t>
            </a:r>
          </a:p>
          <a:p>
            <a:pPr algn="l"/>
            <a:r>
              <a:rPr lang="en-IN" sz="1050" b="0" i="0" u="none" strike="noStrike" dirty="0">
                <a:solidFill>
                  <a:srgbClr val="000000"/>
                </a:solidFill>
                <a:effectLst/>
              </a:rPr>
              <a:t>Filters allow for dynamic exploration of the data. Selecting specific neighbourhoods updates both visualizations to focus on pricing and reviews within the chosen borough. Adjusting the price range filter refines clusters and outlier analysis, while the room type filter isolates trends for private rooms, shared rooms, or entire homes. Together, these visualizations enable a detailed understanding of market segmentation, pricing trends, and customer behaviour across neighbourhoods and property types.</a:t>
            </a:r>
          </a:p>
        </p:txBody>
      </p:sp>
    </p:spTree>
    <p:extLst>
      <p:ext uri="{BB962C8B-B14F-4D97-AF65-F5344CB8AC3E}">
        <p14:creationId xmlns:p14="http://schemas.microsoft.com/office/powerpoint/2010/main" val="3432293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A26B7-B79D-F3B1-C81D-0934EE9EEB8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C1BCA07-8361-D87A-9D77-A9762E77DA37}"/>
              </a:ext>
            </a:extLst>
          </p:cNvPr>
          <p:cNvSpPr>
            <a:spLocks noGrp="1"/>
          </p:cNvSpPr>
          <p:nvPr>
            <p:ph idx="1"/>
          </p:nvPr>
        </p:nvSpPr>
        <p:spPr>
          <a:xfrm>
            <a:off x="1097280" y="1859801"/>
            <a:ext cx="10058400" cy="4236090"/>
          </a:xfrm>
        </p:spPr>
        <p:txBody>
          <a:bodyPr>
            <a:noAutofit/>
          </a:bodyPr>
          <a:lstStyle/>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C788C0CC-2477-0AAF-9F0A-190B3FA11085}"/>
              </a:ext>
            </a:extLst>
          </p:cNvPr>
          <p:cNvSpPr txBox="1">
            <a:spLocks/>
          </p:cNvSpPr>
          <p:nvPr/>
        </p:nvSpPr>
        <p:spPr>
          <a:xfrm>
            <a:off x="1097280" y="237835"/>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SG" sz="2800" dirty="0">
                <a:latin typeface="Calibri" panose="020F0502020204030204" pitchFamily="34" charset="0"/>
                <a:ea typeface="Calibri" panose="020F0502020204030204" pitchFamily="34" charset="0"/>
                <a:cs typeface="Latha" panose="020B0604020202020204" pitchFamily="34" charset="0"/>
              </a:rPr>
              <a:t>Tableau Visualizations </a:t>
            </a:r>
          </a:p>
        </p:txBody>
      </p:sp>
      <p:sp>
        <p:nvSpPr>
          <p:cNvPr id="4" name="TextBox 3">
            <a:extLst>
              <a:ext uri="{FF2B5EF4-FFF2-40B4-BE49-F238E27FC236}">
                <a16:creationId xmlns:a16="http://schemas.microsoft.com/office/drawing/2014/main" id="{25E54F8A-21C3-22CF-E499-1B58D2C65DB6}"/>
              </a:ext>
            </a:extLst>
          </p:cNvPr>
          <p:cNvSpPr txBox="1"/>
          <p:nvPr/>
        </p:nvSpPr>
        <p:spPr>
          <a:xfrm>
            <a:off x="4300695" y="1356112"/>
            <a:ext cx="4862228" cy="261610"/>
          </a:xfrm>
          <a:prstGeom prst="rect">
            <a:avLst/>
          </a:prstGeom>
          <a:noFill/>
        </p:spPr>
        <p:txBody>
          <a:bodyPr wrap="none" rtlCol="0">
            <a:spAutoFit/>
          </a:bodyPr>
          <a:lstStyle/>
          <a:p>
            <a:r>
              <a:rPr lang="en-IN" sz="1100" b="0" i="0" u="none" strike="noStrike" dirty="0" err="1">
                <a:solidFill>
                  <a:srgbClr val="000000"/>
                </a:solidFill>
                <a:effectLst/>
                <a:latin typeface="-webkit-standard"/>
              </a:rPr>
              <a:t>Analyzing</a:t>
            </a:r>
            <a:r>
              <a:rPr lang="en-IN" sz="1100" b="0" i="0" u="none" strike="noStrike" dirty="0">
                <a:solidFill>
                  <a:srgbClr val="000000"/>
                </a:solidFill>
                <a:effectLst/>
                <a:latin typeface="-webkit-standard"/>
              </a:rPr>
              <a:t> Room Type Distribution and Pricing Trends Across NYC Neighbourhoods</a:t>
            </a:r>
            <a:endParaRPr lang="en-US" sz="1100" dirty="0"/>
          </a:p>
        </p:txBody>
      </p:sp>
      <p:sp>
        <p:nvSpPr>
          <p:cNvPr id="8" name="TextBox 7">
            <a:extLst>
              <a:ext uri="{FF2B5EF4-FFF2-40B4-BE49-F238E27FC236}">
                <a16:creationId xmlns:a16="http://schemas.microsoft.com/office/drawing/2014/main" id="{AE9BAB24-84BE-914C-7E25-33B2516BF022}"/>
              </a:ext>
            </a:extLst>
          </p:cNvPr>
          <p:cNvSpPr txBox="1"/>
          <p:nvPr/>
        </p:nvSpPr>
        <p:spPr>
          <a:xfrm>
            <a:off x="7686989" y="2154270"/>
            <a:ext cx="3741023" cy="3647152"/>
          </a:xfrm>
          <a:prstGeom prst="rect">
            <a:avLst/>
          </a:prstGeom>
          <a:noFill/>
        </p:spPr>
        <p:txBody>
          <a:bodyPr wrap="square">
            <a:spAutoFit/>
          </a:bodyPr>
          <a:lstStyle/>
          <a:p>
            <a:pPr algn="l"/>
            <a:r>
              <a:rPr lang="en-IN" sz="1050" b="0" i="0" u="none" strike="noStrike" dirty="0">
                <a:solidFill>
                  <a:srgbClr val="000000"/>
                </a:solidFill>
                <a:effectLst/>
              </a:rPr>
              <a:t>This dashboard provides insights into room type distribution and pricing trends across different neighbourhoods in NYC. The </a:t>
            </a:r>
            <a:r>
              <a:rPr lang="en-IN" sz="1050" b="1" i="0" u="none" strike="noStrike" dirty="0">
                <a:solidFill>
                  <a:srgbClr val="000000"/>
                </a:solidFill>
                <a:effectLst/>
              </a:rPr>
              <a:t>Heatmap for Inconsistencies</a:t>
            </a:r>
            <a:r>
              <a:rPr lang="en-IN" sz="1050" b="0" i="0" u="none" strike="noStrike" dirty="0">
                <a:solidFill>
                  <a:srgbClr val="000000"/>
                </a:solidFill>
                <a:effectLst/>
              </a:rPr>
              <a:t> highlights how room types (shared and private rooms) are distributed across neighbourhood groups. For instance, shared rooms are more concentrated in Manhattan and Queens, while private rooms dominate in Brooklyn. On the other hand, the </a:t>
            </a:r>
            <a:r>
              <a:rPr lang="en-IN" sz="1050" b="1" i="0" u="none" strike="noStrike" dirty="0">
                <a:solidFill>
                  <a:srgbClr val="000000"/>
                </a:solidFill>
                <a:effectLst/>
              </a:rPr>
              <a:t>Box Plot by </a:t>
            </a:r>
            <a:r>
              <a:rPr lang="en-IN" sz="1050" b="1" i="0" u="none" strike="noStrike" dirty="0" err="1">
                <a:solidFill>
                  <a:srgbClr val="000000"/>
                </a:solidFill>
                <a:effectLst/>
              </a:rPr>
              <a:t>Neighboruhood</a:t>
            </a:r>
            <a:r>
              <a:rPr lang="en-IN" sz="1050" b="0" i="0" u="none" strike="noStrike" dirty="0">
                <a:solidFill>
                  <a:srgbClr val="000000"/>
                </a:solidFill>
                <a:effectLst/>
              </a:rPr>
              <a:t> offers a detailed view of price distributions across boroughs, revealing that Manhattan listings typically have higher price ranges with notable outliers, while the Bronx and Queens show more affordability.</a:t>
            </a:r>
          </a:p>
          <a:p>
            <a:pPr algn="l"/>
            <a:r>
              <a:rPr lang="en-IN" sz="1050" b="0" i="0" u="none" strike="noStrike" dirty="0">
                <a:solidFill>
                  <a:srgbClr val="000000"/>
                </a:solidFill>
                <a:effectLst/>
              </a:rPr>
              <a:t>Filters enable dynamic exploration of the data. The </a:t>
            </a:r>
            <a:r>
              <a:rPr lang="en-IN" sz="1050" b="1" i="0" u="none" strike="noStrike" dirty="0">
                <a:solidFill>
                  <a:srgbClr val="000000"/>
                </a:solidFill>
                <a:effectLst/>
              </a:rPr>
              <a:t>Room Type Filter</a:t>
            </a:r>
            <a:r>
              <a:rPr lang="en-IN" sz="1050" b="0" i="0" u="none" strike="noStrike" dirty="0">
                <a:solidFill>
                  <a:srgbClr val="000000"/>
                </a:solidFill>
                <a:effectLst/>
              </a:rPr>
              <a:t> allows users to focus on specific room types, updating both the heatmap and the box plot to reflect availability and pricing for that category. The </a:t>
            </a:r>
            <a:r>
              <a:rPr lang="en-IN" sz="1050" b="1" i="0" u="none" strike="noStrike" dirty="0">
                <a:solidFill>
                  <a:srgbClr val="000000"/>
                </a:solidFill>
                <a:effectLst/>
              </a:rPr>
              <a:t>Neighbourhood Group Filter</a:t>
            </a:r>
            <a:r>
              <a:rPr lang="en-IN" sz="1050" b="0" i="0" u="none" strike="noStrike" dirty="0">
                <a:solidFill>
                  <a:srgbClr val="000000"/>
                </a:solidFill>
                <a:effectLst/>
              </a:rPr>
              <a:t> narrows the analysis to a particular borough, providing localized insights into room type availability and price distributions. The </a:t>
            </a:r>
            <a:r>
              <a:rPr lang="en-IN" sz="1050" b="1" i="0" u="none" strike="noStrike" dirty="0">
                <a:solidFill>
                  <a:srgbClr val="000000"/>
                </a:solidFill>
                <a:effectLst/>
              </a:rPr>
              <a:t>Price Filter</a:t>
            </a:r>
            <a:r>
              <a:rPr lang="en-IN" sz="1050" b="0" i="0" u="none" strike="noStrike" dirty="0">
                <a:solidFill>
                  <a:srgbClr val="000000"/>
                </a:solidFill>
                <a:effectLst/>
              </a:rPr>
              <a:t> helps identify listings within a specific budget range, dynamically updating room type patterns and price trends. Together, these visualizations offer a comprehensive understanding of room availability and pricing dynamics across NYC neighbourhoods.</a:t>
            </a:r>
          </a:p>
        </p:txBody>
      </p:sp>
      <p:pic>
        <p:nvPicPr>
          <p:cNvPr id="2" name="Picture 1">
            <a:extLst>
              <a:ext uri="{FF2B5EF4-FFF2-40B4-BE49-F238E27FC236}">
                <a16:creationId xmlns:a16="http://schemas.microsoft.com/office/drawing/2014/main" id="{E0B7B614-646E-65E5-1867-1D5C64536AF4}"/>
              </a:ext>
            </a:extLst>
          </p:cNvPr>
          <p:cNvPicPr>
            <a:picLocks noChangeAspect="1"/>
          </p:cNvPicPr>
          <p:nvPr/>
        </p:nvPicPr>
        <p:blipFill>
          <a:blip r:embed="rId2"/>
          <a:stretch>
            <a:fillRect/>
          </a:stretch>
        </p:blipFill>
        <p:spPr>
          <a:xfrm>
            <a:off x="333932" y="1797945"/>
            <a:ext cx="7135029" cy="4174234"/>
          </a:xfrm>
          <a:prstGeom prst="rect">
            <a:avLst/>
          </a:prstGeom>
        </p:spPr>
      </p:pic>
    </p:spTree>
    <p:extLst>
      <p:ext uri="{BB962C8B-B14F-4D97-AF65-F5344CB8AC3E}">
        <p14:creationId xmlns:p14="http://schemas.microsoft.com/office/powerpoint/2010/main" val="3705691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C591D-AC18-4755-0A60-F28A5AC9E16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C8C9655-41E9-5A39-8085-383921DCA61A}"/>
              </a:ext>
            </a:extLst>
          </p:cNvPr>
          <p:cNvSpPr>
            <a:spLocks noGrp="1"/>
          </p:cNvSpPr>
          <p:nvPr>
            <p:ph idx="1"/>
          </p:nvPr>
        </p:nvSpPr>
        <p:spPr>
          <a:xfrm>
            <a:off x="1097280" y="1859801"/>
            <a:ext cx="10058400" cy="4236090"/>
          </a:xfrm>
        </p:spPr>
        <p:txBody>
          <a:bodyPr>
            <a:noAutofit/>
          </a:bodyPr>
          <a:lstStyle/>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EE616E72-8AD2-066F-EF1D-B38D93B909D3}"/>
              </a:ext>
            </a:extLst>
          </p:cNvPr>
          <p:cNvSpPr txBox="1">
            <a:spLocks/>
          </p:cNvSpPr>
          <p:nvPr/>
        </p:nvSpPr>
        <p:spPr>
          <a:xfrm>
            <a:off x="1097280" y="237835"/>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SG" sz="2800" dirty="0">
                <a:latin typeface="Calibri" panose="020F0502020204030204" pitchFamily="34" charset="0"/>
                <a:ea typeface="Calibri" panose="020F0502020204030204" pitchFamily="34" charset="0"/>
                <a:cs typeface="Latha" panose="020B0604020202020204" pitchFamily="34" charset="0"/>
              </a:rPr>
              <a:t>Tableau Visualizations </a:t>
            </a:r>
          </a:p>
        </p:txBody>
      </p:sp>
      <p:sp>
        <p:nvSpPr>
          <p:cNvPr id="4" name="TextBox 3">
            <a:extLst>
              <a:ext uri="{FF2B5EF4-FFF2-40B4-BE49-F238E27FC236}">
                <a16:creationId xmlns:a16="http://schemas.microsoft.com/office/drawing/2014/main" id="{B0C701A9-6BFA-662F-8BEE-F335F45092DB}"/>
              </a:ext>
            </a:extLst>
          </p:cNvPr>
          <p:cNvSpPr txBox="1"/>
          <p:nvPr/>
        </p:nvSpPr>
        <p:spPr>
          <a:xfrm>
            <a:off x="4300695" y="1356112"/>
            <a:ext cx="4536819" cy="261610"/>
          </a:xfrm>
          <a:prstGeom prst="rect">
            <a:avLst/>
          </a:prstGeom>
          <a:noFill/>
        </p:spPr>
        <p:txBody>
          <a:bodyPr wrap="none" rtlCol="0">
            <a:spAutoFit/>
          </a:bodyPr>
          <a:lstStyle/>
          <a:p>
            <a:r>
              <a:rPr lang="en-IN" sz="1100" b="0" i="0" u="none" strike="noStrike" dirty="0">
                <a:solidFill>
                  <a:srgbClr val="000000"/>
                </a:solidFill>
                <a:effectLst/>
                <a:latin typeface="-webkit-standard"/>
              </a:rPr>
              <a:t>Dynamic Outlier Detection and Pricing Patterns Across NYC Neighbourhoods</a:t>
            </a:r>
            <a:endParaRPr lang="en-US" sz="1100" dirty="0"/>
          </a:p>
        </p:txBody>
      </p:sp>
      <p:sp>
        <p:nvSpPr>
          <p:cNvPr id="8" name="TextBox 7">
            <a:extLst>
              <a:ext uri="{FF2B5EF4-FFF2-40B4-BE49-F238E27FC236}">
                <a16:creationId xmlns:a16="http://schemas.microsoft.com/office/drawing/2014/main" id="{BF9C7A15-676B-76D4-85BD-41A5178E4614}"/>
              </a:ext>
            </a:extLst>
          </p:cNvPr>
          <p:cNvSpPr txBox="1"/>
          <p:nvPr/>
        </p:nvSpPr>
        <p:spPr>
          <a:xfrm>
            <a:off x="7636747" y="1992687"/>
            <a:ext cx="3741023" cy="3970318"/>
          </a:xfrm>
          <a:prstGeom prst="rect">
            <a:avLst/>
          </a:prstGeom>
          <a:noFill/>
        </p:spPr>
        <p:txBody>
          <a:bodyPr wrap="square">
            <a:spAutoFit/>
          </a:bodyPr>
          <a:lstStyle/>
          <a:p>
            <a:pPr algn="l"/>
            <a:r>
              <a:rPr lang="en-IN" sz="1050" b="0" i="0" u="none" strike="noStrike" dirty="0">
                <a:solidFill>
                  <a:srgbClr val="000000"/>
                </a:solidFill>
                <a:effectLst/>
              </a:rPr>
              <a:t>This dashboard </a:t>
            </a:r>
            <a:r>
              <a:rPr lang="en-IN" sz="1050" b="0" i="0" u="none" strike="noStrike" dirty="0" err="1">
                <a:solidFill>
                  <a:srgbClr val="000000"/>
                </a:solidFill>
                <a:effectLst/>
              </a:rPr>
              <a:t>analyzes</a:t>
            </a:r>
            <a:r>
              <a:rPr lang="en-IN" sz="1050" b="0" i="0" u="none" strike="noStrike" dirty="0">
                <a:solidFill>
                  <a:srgbClr val="000000"/>
                </a:solidFill>
                <a:effectLst/>
              </a:rPr>
              <a:t> outlier detection and clustering by neighbourhood in NYC. The </a:t>
            </a:r>
            <a:r>
              <a:rPr lang="en-IN" sz="1050" b="1" i="0" u="none" strike="noStrike" dirty="0">
                <a:solidFill>
                  <a:srgbClr val="000000"/>
                </a:solidFill>
                <a:effectLst/>
              </a:rPr>
              <a:t>Cluster Analysis by Neighbourhood</a:t>
            </a:r>
            <a:r>
              <a:rPr lang="en-IN" sz="1050" b="0" i="0" u="none" strike="noStrike" dirty="0">
                <a:solidFill>
                  <a:srgbClr val="000000"/>
                </a:solidFill>
                <a:effectLst/>
              </a:rPr>
              <a:t> scatter plot shows the relationship between price and the number of reviews. It highlights a clear pattern where listings with higher prices generally have fewer reviews, while most reviewed listings fall under the lower price range. Outliers, represented as extreme points, are evident, particularly for high-priced listings with few reviews.</a:t>
            </a:r>
          </a:p>
          <a:p>
            <a:pPr algn="l"/>
            <a:r>
              <a:rPr lang="en-IN" sz="1050" b="0" i="0" u="none" strike="noStrike" dirty="0">
                <a:solidFill>
                  <a:srgbClr val="000000"/>
                </a:solidFill>
                <a:effectLst/>
              </a:rPr>
              <a:t>The </a:t>
            </a:r>
            <a:r>
              <a:rPr lang="en-IN" sz="1050" b="1" i="0" u="none" strike="noStrike" dirty="0">
                <a:solidFill>
                  <a:srgbClr val="000000"/>
                </a:solidFill>
                <a:effectLst/>
              </a:rPr>
              <a:t>Outlier Heatmap</a:t>
            </a:r>
            <a:r>
              <a:rPr lang="en-IN" sz="1050" b="0" i="0" u="none" strike="noStrike" dirty="0">
                <a:solidFill>
                  <a:srgbClr val="000000"/>
                </a:solidFill>
                <a:effectLst/>
              </a:rPr>
              <a:t> further visualizes these anomalies by breaking down room types across </a:t>
            </a:r>
            <a:r>
              <a:rPr lang="en-IN" sz="1050" b="0" i="0" u="none" strike="noStrike" dirty="0" err="1">
                <a:solidFill>
                  <a:srgbClr val="000000"/>
                </a:solidFill>
                <a:effectLst/>
              </a:rPr>
              <a:t>neighborhoods</a:t>
            </a:r>
            <a:r>
              <a:rPr lang="en-IN" sz="1050" b="0" i="0" u="none" strike="noStrike" dirty="0">
                <a:solidFill>
                  <a:srgbClr val="000000"/>
                </a:solidFill>
                <a:effectLst/>
              </a:rPr>
              <a:t>. It identifies clusters of outliers, such as listings in Staten Island with extremely high prices and low reviews. The heatmap effectively pinpoints which room types and </a:t>
            </a:r>
            <a:r>
              <a:rPr lang="en-IN" sz="1050" b="0" i="0" u="none" strike="noStrike" dirty="0" err="1">
                <a:solidFill>
                  <a:srgbClr val="000000"/>
                </a:solidFill>
                <a:effectLst/>
              </a:rPr>
              <a:t>neighborhoods</a:t>
            </a:r>
            <a:r>
              <a:rPr lang="en-IN" sz="1050" b="0" i="0" u="none" strike="noStrike" dirty="0">
                <a:solidFill>
                  <a:srgbClr val="000000"/>
                </a:solidFill>
                <a:effectLst/>
              </a:rPr>
              <a:t> contribute most to pricing irregularities.</a:t>
            </a:r>
          </a:p>
          <a:p>
            <a:pPr algn="l"/>
            <a:r>
              <a:rPr lang="en-IN" sz="1050" b="0" i="0" u="none" strike="noStrike" dirty="0">
                <a:solidFill>
                  <a:srgbClr val="000000"/>
                </a:solidFill>
                <a:effectLst/>
              </a:rPr>
              <a:t>Filters like </a:t>
            </a:r>
            <a:r>
              <a:rPr lang="en-IN" sz="1050" b="1" i="0" u="none" strike="noStrike" dirty="0">
                <a:solidFill>
                  <a:srgbClr val="000000"/>
                </a:solidFill>
                <a:effectLst/>
              </a:rPr>
              <a:t>Room Type</a:t>
            </a:r>
            <a:r>
              <a:rPr lang="en-IN" sz="1050" b="0" i="0" u="none" strike="noStrike" dirty="0">
                <a:solidFill>
                  <a:srgbClr val="000000"/>
                </a:solidFill>
                <a:effectLst/>
              </a:rPr>
              <a:t> and </a:t>
            </a:r>
            <a:r>
              <a:rPr lang="en-IN" sz="1050" b="1" i="0" u="none" strike="noStrike" dirty="0" err="1">
                <a:solidFill>
                  <a:srgbClr val="000000"/>
                </a:solidFill>
                <a:effectLst/>
              </a:rPr>
              <a:t>Neighborhood</a:t>
            </a:r>
            <a:r>
              <a:rPr lang="en-IN" sz="1050" b="1" i="0" u="none" strike="noStrike" dirty="0">
                <a:solidFill>
                  <a:srgbClr val="000000"/>
                </a:solidFill>
                <a:effectLst/>
              </a:rPr>
              <a:t> Group</a:t>
            </a:r>
            <a:r>
              <a:rPr lang="en-IN" sz="1050" b="0" i="0" u="none" strike="noStrike" dirty="0">
                <a:solidFill>
                  <a:srgbClr val="000000"/>
                </a:solidFill>
                <a:effectLst/>
              </a:rPr>
              <a:t> allow users to focus on specific patterns, such as isolating private rooms in Manhattan or shared rooms in Queens, dynamically updating both the scatter plot and heatmap. The </a:t>
            </a:r>
            <a:r>
              <a:rPr lang="en-IN" sz="1050" b="1" i="0" u="none" strike="noStrike" dirty="0">
                <a:solidFill>
                  <a:srgbClr val="000000"/>
                </a:solidFill>
                <a:effectLst/>
              </a:rPr>
              <a:t>Price</a:t>
            </a:r>
            <a:r>
              <a:rPr lang="en-IN" sz="1050" b="0" i="0" u="none" strike="noStrike" dirty="0">
                <a:solidFill>
                  <a:srgbClr val="000000"/>
                </a:solidFill>
                <a:effectLst/>
              </a:rPr>
              <a:t> slider enables detailed analysis of high or low-cost listings across boroughs.</a:t>
            </a:r>
            <a:br>
              <a:rPr lang="en-IN" sz="1050" b="0" i="0" u="none" strike="noStrike" dirty="0">
                <a:solidFill>
                  <a:srgbClr val="000000"/>
                </a:solidFill>
                <a:effectLst/>
              </a:rPr>
            </a:br>
            <a:r>
              <a:rPr lang="en-IN" sz="1050" b="0" i="0" u="none" strike="noStrike" dirty="0">
                <a:solidFill>
                  <a:srgbClr val="000000"/>
                </a:solidFill>
                <a:effectLst/>
                <a:latin typeface="-webkit-standard"/>
              </a:rPr>
              <a:t>Filters dynamically adjust both visualizations to provide tailored insights. For instance, narrowing the price range focuses on clusters within that budget, while selecting specific room types or </a:t>
            </a:r>
            <a:r>
              <a:rPr lang="en-IN" sz="1050" b="0" i="0" u="none" strike="noStrike" dirty="0" err="1">
                <a:solidFill>
                  <a:srgbClr val="000000"/>
                </a:solidFill>
                <a:effectLst/>
                <a:latin typeface="-webkit-standard"/>
              </a:rPr>
              <a:t>neighborhoods</a:t>
            </a:r>
            <a:r>
              <a:rPr lang="en-IN" sz="1050" b="0" i="0" u="none" strike="noStrike" dirty="0">
                <a:solidFill>
                  <a:srgbClr val="000000"/>
                </a:solidFill>
                <a:effectLst/>
                <a:latin typeface="-webkit-standard"/>
              </a:rPr>
              <a:t> allows users to investigate pricing trends and anomalies in targeted areas.</a:t>
            </a:r>
            <a:endParaRPr lang="en-IN" sz="1050" b="0" i="0" u="none" strike="noStrike" dirty="0">
              <a:solidFill>
                <a:srgbClr val="000000"/>
              </a:solidFill>
              <a:effectLst/>
            </a:endParaRPr>
          </a:p>
        </p:txBody>
      </p:sp>
      <p:pic>
        <p:nvPicPr>
          <p:cNvPr id="3" name="Picture 2">
            <a:extLst>
              <a:ext uri="{FF2B5EF4-FFF2-40B4-BE49-F238E27FC236}">
                <a16:creationId xmlns:a16="http://schemas.microsoft.com/office/drawing/2014/main" id="{166B46C1-1246-A6A8-E27A-DF4922868D93}"/>
              </a:ext>
            </a:extLst>
          </p:cNvPr>
          <p:cNvPicPr>
            <a:picLocks noChangeAspect="1"/>
          </p:cNvPicPr>
          <p:nvPr/>
        </p:nvPicPr>
        <p:blipFill>
          <a:blip r:embed="rId2"/>
          <a:stretch>
            <a:fillRect/>
          </a:stretch>
        </p:blipFill>
        <p:spPr>
          <a:xfrm>
            <a:off x="280516" y="1843798"/>
            <a:ext cx="6873910" cy="4342564"/>
          </a:xfrm>
          <a:prstGeom prst="rect">
            <a:avLst/>
          </a:prstGeom>
        </p:spPr>
      </p:pic>
    </p:spTree>
    <p:extLst>
      <p:ext uri="{BB962C8B-B14F-4D97-AF65-F5344CB8AC3E}">
        <p14:creationId xmlns:p14="http://schemas.microsoft.com/office/powerpoint/2010/main" val="1942546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780C5-F4F2-64AF-0577-1F6550B21803}"/>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D3B0C6-2C65-14A9-DC9B-8BA33CD6864D}"/>
              </a:ext>
            </a:extLst>
          </p:cNvPr>
          <p:cNvSpPr>
            <a:spLocks noGrp="1"/>
          </p:cNvSpPr>
          <p:nvPr>
            <p:ph idx="1"/>
          </p:nvPr>
        </p:nvSpPr>
        <p:spPr>
          <a:xfrm>
            <a:off x="1097280" y="1859801"/>
            <a:ext cx="10058400" cy="4236090"/>
          </a:xfrm>
        </p:spPr>
        <p:txBody>
          <a:bodyPr>
            <a:noAutofit/>
          </a:bodyPr>
          <a:lstStyle/>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ABD0BE13-00D2-A5D3-FF74-59BEC514C038}"/>
              </a:ext>
            </a:extLst>
          </p:cNvPr>
          <p:cNvSpPr txBox="1">
            <a:spLocks/>
          </p:cNvSpPr>
          <p:nvPr/>
        </p:nvSpPr>
        <p:spPr>
          <a:xfrm>
            <a:off x="1097280" y="237835"/>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SG" sz="2800" dirty="0">
                <a:latin typeface="Calibri" panose="020F0502020204030204" pitchFamily="34" charset="0"/>
                <a:ea typeface="Calibri" panose="020F0502020204030204" pitchFamily="34" charset="0"/>
                <a:cs typeface="Latha" panose="020B0604020202020204" pitchFamily="34" charset="0"/>
              </a:rPr>
              <a:t>Tableau Visualizations </a:t>
            </a:r>
          </a:p>
        </p:txBody>
      </p:sp>
      <p:sp>
        <p:nvSpPr>
          <p:cNvPr id="4" name="TextBox 3">
            <a:extLst>
              <a:ext uri="{FF2B5EF4-FFF2-40B4-BE49-F238E27FC236}">
                <a16:creationId xmlns:a16="http://schemas.microsoft.com/office/drawing/2014/main" id="{3AC0F0E0-605A-63DE-C704-05690875C500}"/>
              </a:ext>
            </a:extLst>
          </p:cNvPr>
          <p:cNvSpPr txBox="1"/>
          <p:nvPr/>
        </p:nvSpPr>
        <p:spPr>
          <a:xfrm>
            <a:off x="4300695" y="1356112"/>
            <a:ext cx="3512500" cy="261610"/>
          </a:xfrm>
          <a:prstGeom prst="rect">
            <a:avLst/>
          </a:prstGeom>
          <a:noFill/>
        </p:spPr>
        <p:txBody>
          <a:bodyPr wrap="none" rtlCol="0">
            <a:spAutoFit/>
          </a:bodyPr>
          <a:lstStyle/>
          <a:p>
            <a:r>
              <a:rPr lang="en-IN" sz="1100" b="0" i="0" u="none" strike="noStrike" dirty="0">
                <a:solidFill>
                  <a:srgbClr val="000000"/>
                </a:solidFill>
                <a:effectLst/>
                <a:latin typeface="-webkit-standard"/>
              </a:rPr>
              <a:t>Revenue and Outlier Analysis Across NYC Neighbourhoods</a:t>
            </a:r>
            <a:endParaRPr lang="en-US" sz="1100" dirty="0"/>
          </a:p>
        </p:txBody>
      </p:sp>
      <p:sp>
        <p:nvSpPr>
          <p:cNvPr id="8" name="TextBox 7">
            <a:extLst>
              <a:ext uri="{FF2B5EF4-FFF2-40B4-BE49-F238E27FC236}">
                <a16:creationId xmlns:a16="http://schemas.microsoft.com/office/drawing/2014/main" id="{FEE9B716-E796-7ABA-4426-5CD8EA63CF4D}"/>
              </a:ext>
            </a:extLst>
          </p:cNvPr>
          <p:cNvSpPr txBox="1"/>
          <p:nvPr/>
        </p:nvSpPr>
        <p:spPr>
          <a:xfrm>
            <a:off x="7813195" y="2475008"/>
            <a:ext cx="3741023" cy="2516073"/>
          </a:xfrm>
          <a:prstGeom prst="rect">
            <a:avLst/>
          </a:prstGeom>
          <a:noFill/>
        </p:spPr>
        <p:txBody>
          <a:bodyPr wrap="square">
            <a:spAutoFit/>
          </a:bodyPr>
          <a:lstStyle/>
          <a:p>
            <a:pPr algn="l"/>
            <a:r>
              <a:rPr lang="en-IN" sz="1050" b="0" i="0" u="none" strike="noStrike" dirty="0">
                <a:solidFill>
                  <a:srgbClr val="000000"/>
                </a:solidFill>
                <a:effectLst/>
                <a:latin typeface="-webkit-standard"/>
              </a:rPr>
              <a:t>This dashboard provides insights into revenue distribution by room type and neighbourhood, along with cluster analysis of pricing and reviews. The </a:t>
            </a:r>
            <a:r>
              <a:rPr lang="en-IN" sz="1050" b="1" i="0" u="none" strike="noStrike" dirty="0">
                <a:solidFill>
                  <a:srgbClr val="000000"/>
                </a:solidFill>
                <a:effectLst/>
              </a:rPr>
              <a:t>Revenue by Room Type and Neighbourhood</a:t>
            </a:r>
            <a:r>
              <a:rPr lang="en-IN" sz="1050" b="0" i="0" u="none" strike="noStrike" dirty="0">
                <a:solidFill>
                  <a:srgbClr val="000000"/>
                </a:solidFill>
                <a:effectLst/>
                <a:latin typeface="-webkit-standard"/>
              </a:rPr>
              <a:t> heatmap highlights Manhattan as a major revenue generator, especially through entire homes/apartments, while areas like Staten Island and Bronx show minimal activity. The </a:t>
            </a:r>
            <a:r>
              <a:rPr lang="en-IN" sz="1050" b="1" i="0" u="none" strike="noStrike" dirty="0">
                <a:solidFill>
                  <a:srgbClr val="000000"/>
                </a:solidFill>
                <a:effectLst/>
              </a:rPr>
              <a:t>Cluster Analysis by Neighbourhood</a:t>
            </a:r>
            <a:r>
              <a:rPr lang="en-IN" sz="1050" b="0" i="0" u="none" strike="noStrike" dirty="0">
                <a:solidFill>
                  <a:srgbClr val="000000"/>
                </a:solidFill>
                <a:effectLst/>
                <a:latin typeface="-webkit-standard"/>
              </a:rPr>
              <a:t> scatter plot reveals that Manhattan dominates high review counts in mid-range prices, with outliers indicating unusual pricing or availability trends. The </a:t>
            </a:r>
            <a:r>
              <a:rPr lang="en-IN" sz="1050" b="1" i="0" u="none" strike="noStrike" dirty="0">
                <a:solidFill>
                  <a:srgbClr val="000000"/>
                </a:solidFill>
                <a:effectLst/>
              </a:rPr>
              <a:t>Outlier Heatmap</a:t>
            </a:r>
            <a:r>
              <a:rPr lang="en-IN" sz="1050" b="0" i="0" u="none" strike="noStrike" dirty="0">
                <a:solidFill>
                  <a:srgbClr val="000000"/>
                </a:solidFill>
                <a:effectLst/>
                <a:latin typeface="-webkit-standard"/>
              </a:rPr>
              <a:t> identifies anomalies, such as extreme pricing with low reviews, particularly in Manhattan. Filters like </a:t>
            </a:r>
            <a:r>
              <a:rPr lang="en-IN" sz="1050" b="1" i="0" u="none" strike="noStrike" dirty="0">
                <a:solidFill>
                  <a:srgbClr val="000000"/>
                </a:solidFill>
                <a:effectLst/>
              </a:rPr>
              <a:t>Price</a:t>
            </a:r>
            <a:r>
              <a:rPr lang="en-IN" sz="1050" b="0" i="0" u="none" strike="noStrike" dirty="0">
                <a:solidFill>
                  <a:srgbClr val="000000"/>
                </a:solidFill>
                <a:effectLst/>
                <a:latin typeface="-webkit-standard"/>
              </a:rPr>
              <a:t>, </a:t>
            </a:r>
            <a:r>
              <a:rPr lang="en-IN" sz="1050" b="1" i="0" u="none" strike="noStrike" dirty="0">
                <a:solidFill>
                  <a:srgbClr val="000000"/>
                </a:solidFill>
                <a:effectLst/>
              </a:rPr>
              <a:t>Room Type</a:t>
            </a:r>
            <a:r>
              <a:rPr lang="en-IN" sz="1050" b="0" i="0" u="none" strike="noStrike" dirty="0">
                <a:solidFill>
                  <a:srgbClr val="000000"/>
                </a:solidFill>
                <a:effectLst/>
                <a:latin typeface="-webkit-standard"/>
              </a:rPr>
              <a:t>, and </a:t>
            </a:r>
            <a:r>
              <a:rPr lang="en-IN" sz="1050" b="1" i="0" u="none" strike="noStrike" dirty="0">
                <a:solidFill>
                  <a:srgbClr val="000000"/>
                </a:solidFill>
                <a:effectLst/>
              </a:rPr>
              <a:t>Outlier Detection </a:t>
            </a:r>
            <a:r>
              <a:rPr lang="en-IN" sz="1050" b="0" i="0" u="none" strike="noStrike" dirty="0">
                <a:solidFill>
                  <a:srgbClr val="000000"/>
                </a:solidFill>
                <a:effectLst/>
                <a:latin typeface="-webkit-standard"/>
              </a:rPr>
              <a:t>dynamically update the charts, enabling focused exploration of specific price ranges, room types, or outlier </a:t>
            </a:r>
            <a:r>
              <a:rPr lang="en-IN" sz="1050" b="0" i="0" u="none" strike="noStrike" dirty="0" err="1">
                <a:solidFill>
                  <a:srgbClr val="000000"/>
                </a:solidFill>
                <a:effectLst/>
                <a:latin typeface="-webkit-standard"/>
              </a:rPr>
              <a:t>behaviors</a:t>
            </a:r>
            <a:r>
              <a:rPr lang="en-IN" sz="1050" b="0" i="0" u="none" strike="noStrike" dirty="0">
                <a:solidFill>
                  <a:srgbClr val="000000"/>
                </a:solidFill>
                <a:effectLst/>
                <a:latin typeface="-webkit-standard"/>
              </a:rPr>
              <a:t>. This helps identify key revenue drivers and inconsistencies across </a:t>
            </a:r>
            <a:r>
              <a:rPr lang="en-IN" sz="1050" b="0" i="0" u="none" strike="noStrike" dirty="0" err="1">
                <a:solidFill>
                  <a:srgbClr val="000000"/>
                </a:solidFill>
                <a:effectLst/>
                <a:latin typeface="-webkit-standard"/>
              </a:rPr>
              <a:t>neighborhoods</a:t>
            </a:r>
            <a:r>
              <a:rPr lang="en-IN" sz="1050" b="0" i="0" u="none" strike="noStrike" dirty="0">
                <a:solidFill>
                  <a:srgbClr val="000000"/>
                </a:solidFill>
                <a:effectLst/>
                <a:latin typeface="-webkit-standard"/>
              </a:rPr>
              <a:t>.</a:t>
            </a:r>
            <a:endParaRPr lang="en-IN" sz="1050" b="0" i="0" u="none" strike="noStrike" dirty="0">
              <a:solidFill>
                <a:srgbClr val="000000"/>
              </a:solidFill>
              <a:effectLst/>
            </a:endParaRPr>
          </a:p>
        </p:txBody>
      </p:sp>
      <p:pic>
        <p:nvPicPr>
          <p:cNvPr id="2" name="Picture 1">
            <a:extLst>
              <a:ext uri="{FF2B5EF4-FFF2-40B4-BE49-F238E27FC236}">
                <a16:creationId xmlns:a16="http://schemas.microsoft.com/office/drawing/2014/main" id="{5DC4BAF5-2F9A-BD6F-6586-75D2C1CC3938}"/>
              </a:ext>
            </a:extLst>
          </p:cNvPr>
          <p:cNvPicPr>
            <a:picLocks noChangeAspect="1"/>
          </p:cNvPicPr>
          <p:nvPr/>
        </p:nvPicPr>
        <p:blipFill>
          <a:blip r:embed="rId2"/>
          <a:stretch>
            <a:fillRect/>
          </a:stretch>
        </p:blipFill>
        <p:spPr>
          <a:xfrm>
            <a:off x="179007" y="1896892"/>
            <a:ext cx="7105022" cy="4161908"/>
          </a:xfrm>
          <a:prstGeom prst="rect">
            <a:avLst/>
          </a:prstGeom>
        </p:spPr>
      </p:pic>
    </p:spTree>
    <p:extLst>
      <p:ext uri="{BB962C8B-B14F-4D97-AF65-F5344CB8AC3E}">
        <p14:creationId xmlns:p14="http://schemas.microsoft.com/office/powerpoint/2010/main" val="3574075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3682-1D56-46EF-A03B-ED7199F3E173}"/>
              </a:ext>
            </a:extLst>
          </p:cNvPr>
          <p:cNvSpPr>
            <a:spLocks noGrp="1"/>
          </p:cNvSpPr>
          <p:nvPr>
            <p:ph type="title"/>
          </p:nvPr>
        </p:nvSpPr>
        <p:spPr/>
        <p:txBody>
          <a:bodyPr/>
          <a:lstStyle/>
          <a:p>
            <a:pPr>
              <a:lnSpc>
                <a:spcPct val="107000"/>
              </a:lnSpc>
              <a:spcAft>
                <a:spcPts val="800"/>
              </a:spcAft>
            </a:pPr>
            <a:r>
              <a:rPr lang="en-US" sz="4000" b="1" dirty="0">
                <a:solidFill>
                  <a:schemeClr val="accent4">
                    <a:lumMod val="50000"/>
                  </a:schemeClr>
                </a:solidFill>
                <a:effectLst/>
                <a:latin typeface="Calibri" panose="020F0502020204030204" pitchFamily="34" charset="0"/>
                <a:ea typeface="Calibri" panose="020F0502020204030204" pitchFamily="34" charset="0"/>
                <a:cs typeface="Latha" panose="020B0604020202020204" pitchFamily="34" charset="0"/>
              </a:rPr>
              <a:t>Visualization Of EDA</a:t>
            </a:r>
            <a:endParaRPr lang="en-SG" sz="4000"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3" name="Content Placeholder 2">
            <a:extLst>
              <a:ext uri="{FF2B5EF4-FFF2-40B4-BE49-F238E27FC236}">
                <a16:creationId xmlns:a16="http://schemas.microsoft.com/office/drawing/2014/main" id="{3DAB0FDE-4F2F-BC2D-66B2-A531904F9814}"/>
              </a:ext>
            </a:extLst>
          </p:cNvPr>
          <p:cNvPicPr>
            <a:picLocks noGrp="1" noChangeAspect="1"/>
          </p:cNvPicPr>
          <p:nvPr>
            <p:ph idx="1"/>
          </p:nvPr>
        </p:nvPicPr>
        <p:blipFill>
          <a:blip r:embed="rId2"/>
          <a:stretch>
            <a:fillRect/>
          </a:stretch>
        </p:blipFill>
        <p:spPr>
          <a:xfrm>
            <a:off x="441645" y="1824434"/>
            <a:ext cx="4708184" cy="3507121"/>
          </a:xfrm>
          <a:prstGeom prst="rect">
            <a:avLst/>
          </a:prstGeom>
        </p:spPr>
      </p:pic>
      <p:pic>
        <p:nvPicPr>
          <p:cNvPr id="6" name="Picture 5">
            <a:extLst>
              <a:ext uri="{FF2B5EF4-FFF2-40B4-BE49-F238E27FC236}">
                <a16:creationId xmlns:a16="http://schemas.microsoft.com/office/drawing/2014/main" id="{42D2FC8A-D71C-CB0B-5AF2-09A5D093A174}"/>
              </a:ext>
            </a:extLst>
          </p:cNvPr>
          <p:cNvPicPr>
            <a:picLocks noChangeAspect="1"/>
          </p:cNvPicPr>
          <p:nvPr/>
        </p:nvPicPr>
        <p:blipFill>
          <a:blip r:embed="rId3"/>
          <a:stretch>
            <a:fillRect/>
          </a:stretch>
        </p:blipFill>
        <p:spPr>
          <a:xfrm>
            <a:off x="5352647" y="1824435"/>
            <a:ext cx="3198500" cy="2119332"/>
          </a:xfrm>
          <a:prstGeom prst="rect">
            <a:avLst/>
          </a:prstGeom>
        </p:spPr>
      </p:pic>
      <p:pic>
        <p:nvPicPr>
          <p:cNvPr id="7" name="Picture 6">
            <a:extLst>
              <a:ext uri="{FF2B5EF4-FFF2-40B4-BE49-F238E27FC236}">
                <a16:creationId xmlns:a16="http://schemas.microsoft.com/office/drawing/2014/main" id="{BDADDF2E-4D19-D704-CD8B-D4DCAB9D3E6F}"/>
              </a:ext>
            </a:extLst>
          </p:cNvPr>
          <p:cNvPicPr>
            <a:picLocks noChangeAspect="1"/>
          </p:cNvPicPr>
          <p:nvPr/>
        </p:nvPicPr>
        <p:blipFill>
          <a:blip r:embed="rId4"/>
          <a:stretch>
            <a:fillRect/>
          </a:stretch>
        </p:blipFill>
        <p:spPr>
          <a:xfrm>
            <a:off x="5937081" y="4039544"/>
            <a:ext cx="3285454" cy="2241603"/>
          </a:xfrm>
          <a:prstGeom prst="rect">
            <a:avLst/>
          </a:prstGeom>
        </p:spPr>
      </p:pic>
      <p:sp>
        <p:nvSpPr>
          <p:cNvPr id="9" name="TextBox 8">
            <a:extLst>
              <a:ext uri="{FF2B5EF4-FFF2-40B4-BE49-F238E27FC236}">
                <a16:creationId xmlns:a16="http://schemas.microsoft.com/office/drawing/2014/main" id="{832147F4-D5D4-E161-91C5-642759DD2503}"/>
              </a:ext>
            </a:extLst>
          </p:cNvPr>
          <p:cNvSpPr txBox="1"/>
          <p:nvPr/>
        </p:nvSpPr>
        <p:spPr>
          <a:xfrm>
            <a:off x="210532" y="5434481"/>
            <a:ext cx="6032136" cy="600164"/>
          </a:xfrm>
          <a:prstGeom prst="rect">
            <a:avLst/>
          </a:prstGeom>
          <a:noFill/>
        </p:spPr>
        <p:txBody>
          <a:bodyPr wrap="square">
            <a:spAutoFit/>
          </a:bodyPr>
          <a:lstStyle/>
          <a:p>
            <a:r>
              <a:rPr lang="en-IN" sz="1100" dirty="0" err="1"/>
              <a:t>Number_of_reviews</a:t>
            </a:r>
            <a:r>
              <a:rPr lang="en-IN" sz="1100" dirty="0"/>
              <a:t> is negatively correlated with </a:t>
            </a:r>
            <a:r>
              <a:rPr lang="en-IN" sz="1100" dirty="0" err="1"/>
              <a:t>minimum_nights,reviews_per_month</a:t>
            </a:r>
            <a:r>
              <a:rPr lang="en-IN" sz="1100" dirty="0"/>
              <a:t> and number </a:t>
            </a:r>
            <a:r>
              <a:rPr lang="en-IN" sz="1100" dirty="0" err="1"/>
              <a:t>of_reviews</a:t>
            </a:r>
            <a:r>
              <a:rPr lang="en-IN" sz="1100" dirty="0"/>
              <a:t> have a strong positive </a:t>
            </a:r>
            <a:r>
              <a:rPr lang="en-IN" sz="1100" dirty="0" err="1"/>
              <a:t>correlation.price</a:t>
            </a:r>
            <a:r>
              <a:rPr lang="en-IN" sz="1100" dirty="0"/>
              <a:t> shows weak correlations with most features, indicating that other factors like location and room type may influence pricing.</a:t>
            </a:r>
            <a:endParaRPr lang="en-US" sz="1100" dirty="0"/>
          </a:p>
        </p:txBody>
      </p:sp>
      <p:sp>
        <p:nvSpPr>
          <p:cNvPr id="11" name="TextBox 10">
            <a:extLst>
              <a:ext uri="{FF2B5EF4-FFF2-40B4-BE49-F238E27FC236}">
                <a16:creationId xmlns:a16="http://schemas.microsoft.com/office/drawing/2014/main" id="{7D49A11C-88B4-FB9B-802C-90343E7EAE22}"/>
              </a:ext>
            </a:extLst>
          </p:cNvPr>
          <p:cNvSpPr txBox="1"/>
          <p:nvPr/>
        </p:nvSpPr>
        <p:spPr>
          <a:xfrm>
            <a:off x="8782259" y="2151727"/>
            <a:ext cx="1562518" cy="1277273"/>
          </a:xfrm>
          <a:prstGeom prst="rect">
            <a:avLst/>
          </a:prstGeom>
          <a:noFill/>
        </p:spPr>
        <p:txBody>
          <a:bodyPr wrap="square">
            <a:spAutoFit/>
          </a:bodyPr>
          <a:lstStyle/>
          <a:p>
            <a:r>
              <a:rPr lang="en-IN" sz="1100" dirty="0"/>
              <a:t>Majority of listings have low availability (&lt;100 days).There is a small peak at maximum availability (365 days), indicating year-round listings.</a:t>
            </a:r>
            <a:endParaRPr lang="en-US" sz="1100" dirty="0"/>
          </a:p>
        </p:txBody>
      </p:sp>
      <p:sp>
        <p:nvSpPr>
          <p:cNvPr id="13" name="TextBox 12">
            <a:extLst>
              <a:ext uri="{FF2B5EF4-FFF2-40B4-BE49-F238E27FC236}">
                <a16:creationId xmlns:a16="http://schemas.microsoft.com/office/drawing/2014/main" id="{1631DF03-F35C-A5C2-23FD-5B6D2FE1FDDE}"/>
              </a:ext>
            </a:extLst>
          </p:cNvPr>
          <p:cNvSpPr txBox="1"/>
          <p:nvPr/>
        </p:nvSpPr>
        <p:spPr>
          <a:xfrm>
            <a:off x="9425353" y="4461469"/>
            <a:ext cx="1562518" cy="1107996"/>
          </a:xfrm>
          <a:prstGeom prst="rect">
            <a:avLst/>
          </a:prstGeom>
          <a:noFill/>
        </p:spPr>
        <p:txBody>
          <a:bodyPr wrap="square">
            <a:spAutoFit/>
          </a:bodyPr>
          <a:lstStyle/>
          <a:p>
            <a:r>
              <a:rPr lang="en-IN" sz="1100" dirty="0"/>
              <a:t>Listings with extreme availability values are now minimized Provides a clearer distribution for meaningful insights.</a:t>
            </a:r>
            <a:endParaRPr lang="en-US" sz="1100" dirty="0"/>
          </a:p>
        </p:txBody>
      </p:sp>
    </p:spTree>
    <p:extLst>
      <p:ext uri="{BB962C8B-B14F-4D97-AF65-F5344CB8AC3E}">
        <p14:creationId xmlns:p14="http://schemas.microsoft.com/office/powerpoint/2010/main" val="2976540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1064E-4A94-ED27-A41C-09C5A57B5B40}"/>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F7596AC-85A0-11F6-86C9-53B0C878F572}"/>
              </a:ext>
            </a:extLst>
          </p:cNvPr>
          <p:cNvSpPr>
            <a:spLocks noGrp="1"/>
          </p:cNvSpPr>
          <p:nvPr>
            <p:ph idx="1"/>
          </p:nvPr>
        </p:nvSpPr>
        <p:spPr>
          <a:xfrm>
            <a:off x="1097280" y="1859801"/>
            <a:ext cx="10058400" cy="4236090"/>
          </a:xfrm>
        </p:spPr>
        <p:txBody>
          <a:bodyPr>
            <a:noAutofit/>
          </a:bodyPr>
          <a:lstStyle/>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8AAFFEEC-E3BD-1111-7824-F1BFE5C4C7FB}"/>
              </a:ext>
            </a:extLst>
          </p:cNvPr>
          <p:cNvSpPr txBox="1">
            <a:spLocks/>
          </p:cNvSpPr>
          <p:nvPr/>
        </p:nvSpPr>
        <p:spPr>
          <a:xfrm>
            <a:off x="1097280" y="237835"/>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7000"/>
              </a:lnSpc>
              <a:spcAft>
                <a:spcPts val="800"/>
              </a:spcAft>
            </a:pPr>
            <a:r>
              <a:rPr lang="en-SG" sz="2800" dirty="0">
                <a:latin typeface="Calibri" panose="020F0502020204030204" pitchFamily="34" charset="0"/>
                <a:ea typeface="Calibri" panose="020F0502020204030204" pitchFamily="34" charset="0"/>
                <a:cs typeface="Latha" panose="020B0604020202020204" pitchFamily="34" charset="0"/>
              </a:rPr>
              <a:t>Tableau Visualizations </a:t>
            </a:r>
          </a:p>
        </p:txBody>
      </p:sp>
      <p:sp>
        <p:nvSpPr>
          <p:cNvPr id="4" name="TextBox 3">
            <a:extLst>
              <a:ext uri="{FF2B5EF4-FFF2-40B4-BE49-F238E27FC236}">
                <a16:creationId xmlns:a16="http://schemas.microsoft.com/office/drawing/2014/main" id="{69175755-3A6A-7025-83B7-8CB3437BE3AF}"/>
              </a:ext>
            </a:extLst>
          </p:cNvPr>
          <p:cNvSpPr txBox="1"/>
          <p:nvPr/>
        </p:nvSpPr>
        <p:spPr>
          <a:xfrm>
            <a:off x="4300695" y="1356112"/>
            <a:ext cx="2767104" cy="261610"/>
          </a:xfrm>
          <a:prstGeom prst="rect">
            <a:avLst/>
          </a:prstGeom>
          <a:noFill/>
        </p:spPr>
        <p:txBody>
          <a:bodyPr wrap="none" rtlCol="0">
            <a:spAutoFit/>
          </a:bodyPr>
          <a:lstStyle/>
          <a:p>
            <a:r>
              <a:rPr lang="en-IN" sz="1100" b="0" i="0" u="none" strike="noStrike" dirty="0">
                <a:solidFill>
                  <a:srgbClr val="000000"/>
                </a:solidFill>
                <a:effectLst/>
                <a:latin typeface="-webkit-standard"/>
              </a:rPr>
              <a:t>Dynamic Price Threshold and Outlier Analysis</a:t>
            </a:r>
            <a:endParaRPr lang="en-US" sz="1100" dirty="0"/>
          </a:p>
        </p:txBody>
      </p:sp>
      <p:sp>
        <p:nvSpPr>
          <p:cNvPr id="8" name="TextBox 7">
            <a:extLst>
              <a:ext uri="{FF2B5EF4-FFF2-40B4-BE49-F238E27FC236}">
                <a16:creationId xmlns:a16="http://schemas.microsoft.com/office/drawing/2014/main" id="{37BD42FD-9E45-9E1B-A594-453C65FB3497}"/>
              </a:ext>
            </a:extLst>
          </p:cNvPr>
          <p:cNvSpPr txBox="1"/>
          <p:nvPr/>
        </p:nvSpPr>
        <p:spPr>
          <a:xfrm>
            <a:off x="8144790" y="1997007"/>
            <a:ext cx="3741023" cy="4293483"/>
          </a:xfrm>
          <a:prstGeom prst="rect">
            <a:avLst/>
          </a:prstGeom>
          <a:noFill/>
        </p:spPr>
        <p:txBody>
          <a:bodyPr wrap="square">
            <a:spAutoFit/>
          </a:bodyPr>
          <a:lstStyle/>
          <a:p>
            <a:pPr algn="l"/>
            <a:r>
              <a:rPr lang="en-IN" sz="1050" b="0" i="0" u="none" strike="noStrike" dirty="0">
                <a:solidFill>
                  <a:srgbClr val="000000"/>
                </a:solidFill>
                <a:effectLst/>
                <a:latin typeface="-webkit-standard"/>
              </a:rPr>
              <a:t>This dashboard </a:t>
            </a:r>
            <a:r>
              <a:rPr lang="en-IN" sz="1050" b="0" i="0" u="none" strike="noStrike" dirty="0" err="1">
                <a:solidFill>
                  <a:srgbClr val="000000"/>
                </a:solidFill>
                <a:effectLst/>
                <a:latin typeface="-webkit-standard"/>
              </a:rPr>
              <a:t>analyzes</a:t>
            </a:r>
            <a:r>
              <a:rPr lang="en-IN" sz="1050" b="0" i="0" u="none" strike="noStrike" dirty="0">
                <a:solidFill>
                  <a:srgbClr val="000000"/>
                </a:solidFill>
                <a:effectLst/>
                <a:latin typeface="-webkit-standard"/>
              </a:rPr>
              <a:t> price distribution and dynamic outliers across neighbourhoods and room types. The </a:t>
            </a:r>
            <a:r>
              <a:rPr lang="en-IN" sz="1050" b="1" i="0" u="none" strike="noStrike" dirty="0">
                <a:solidFill>
                  <a:srgbClr val="000000"/>
                </a:solidFill>
                <a:effectLst/>
              </a:rPr>
              <a:t>Price Distribution Histogram</a:t>
            </a:r>
            <a:r>
              <a:rPr lang="en-IN" sz="1050" b="0" i="0" u="none" strike="noStrike" dirty="0">
                <a:solidFill>
                  <a:srgbClr val="000000"/>
                </a:solidFill>
                <a:effectLst/>
                <a:latin typeface="-webkit-standard"/>
              </a:rPr>
              <a:t> shows the spread of prices, highlighting high-price and extreme outliers. The </a:t>
            </a:r>
            <a:r>
              <a:rPr lang="en-IN" sz="1050" b="1" i="0" u="none" strike="noStrike" dirty="0">
                <a:solidFill>
                  <a:srgbClr val="000000"/>
                </a:solidFill>
                <a:effectLst/>
              </a:rPr>
              <a:t>Outlier Summary Bar Chart</a:t>
            </a:r>
            <a:r>
              <a:rPr lang="en-IN" sz="1050" b="0" i="0" u="none" strike="noStrike" dirty="0">
                <a:solidFill>
                  <a:srgbClr val="000000"/>
                </a:solidFill>
                <a:effectLst/>
                <a:latin typeface="-webkit-standard"/>
              </a:rPr>
              <a:t> categorizes these outliers, with larger circles representing higher prices, and allows filtering by room type, price threshold, and </a:t>
            </a:r>
            <a:r>
              <a:rPr lang="en-IN" sz="1050" b="0" i="0" u="none" strike="noStrike" dirty="0" err="1">
                <a:solidFill>
                  <a:srgbClr val="000000"/>
                </a:solidFill>
                <a:effectLst/>
                <a:latin typeface="-webkit-standard"/>
              </a:rPr>
              <a:t>neighborhood</a:t>
            </a:r>
            <a:r>
              <a:rPr lang="en-IN" sz="1050" b="0" i="0" u="none" strike="noStrike" dirty="0">
                <a:solidFill>
                  <a:srgbClr val="000000"/>
                </a:solidFill>
                <a:effectLst/>
                <a:latin typeface="-webkit-standard"/>
              </a:rPr>
              <a:t> group. The </a:t>
            </a:r>
            <a:r>
              <a:rPr lang="en-IN" sz="1050" b="1" i="0" u="none" strike="noStrike" dirty="0">
                <a:solidFill>
                  <a:srgbClr val="000000"/>
                </a:solidFill>
                <a:effectLst/>
              </a:rPr>
              <a:t>Heatmap for Room Type and Neighbourhood</a:t>
            </a:r>
            <a:r>
              <a:rPr lang="en-IN" sz="1050" b="0" i="0" u="none" strike="noStrike" dirty="0">
                <a:solidFill>
                  <a:srgbClr val="000000"/>
                </a:solidFill>
                <a:effectLst/>
                <a:latin typeface="-webkit-standard"/>
              </a:rPr>
              <a:t> pinpoints where high-price listings occur, particularly focusing on entire home/apartment listings in Manhattan and Brooklyn. Filters enable targeted analysis to uncover patterns, such as identifying extreme pricing trends in specific </a:t>
            </a:r>
            <a:r>
              <a:rPr lang="en-IN" sz="1050" b="0" i="0" u="none" strike="noStrike" dirty="0" err="1">
                <a:solidFill>
                  <a:srgbClr val="000000"/>
                </a:solidFill>
                <a:effectLst/>
                <a:latin typeface="-webkit-standard"/>
              </a:rPr>
              <a:t>neighborhoods</a:t>
            </a:r>
            <a:r>
              <a:rPr lang="en-IN" sz="1050" b="0" i="0" u="none" strike="noStrike" dirty="0">
                <a:solidFill>
                  <a:srgbClr val="000000"/>
                </a:solidFill>
                <a:effectLst/>
                <a:latin typeface="-webkit-standard"/>
              </a:rPr>
              <a:t> or room types. This setup helps refine insights into outlier </a:t>
            </a:r>
            <a:r>
              <a:rPr lang="en-IN" sz="1050" b="0" i="0" u="none" strike="noStrike" dirty="0" err="1">
                <a:solidFill>
                  <a:srgbClr val="000000"/>
                </a:solidFill>
                <a:effectLst/>
                <a:latin typeface="-webkit-standard"/>
              </a:rPr>
              <a:t>behaviors</a:t>
            </a:r>
            <a:r>
              <a:rPr lang="en-IN" sz="1050" b="0" i="0" u="none" strike="noStrike" dirty="0">
                <a:solidFill>
                  <a:srgbClr val="000000"/>
                </a:solidFill>
                <a:effectLst/>
                <a:latin typeface="-webkit-standard"/>
              </a:rPr>
              <a:t> and their impact on pricing strategies.</a:t>
            </a:r>
            <a:br>
              <a:rPr lang="en-IN" sz="1050" b="0" i="0" u="none" strike="noStrike" dirty="0">
                <a:solidFill>
                  <a:srgbClr val="000000"/>
                </a:solidFill>
                <a:effectLst/>
                <a:latin typeface="-webkit-standard"/>
              </a:rPr>
            </a:br>
            <a:br>
              <a:rPr lang="en-IN" sz="1050" b="0" i="0" u="none" strike="noStrike" dirty="0">
                <a:solidFill>
                  <a:srgbClr val="000000"/>
                </a:solidFill>
                <a:effectLst/>
                <a:latin typeface="-webkit-standard"/>
              </a:rPr>
            </a:br>
            <a:r>
              <a:rPr lang="en-IN" sz="1050" b="0" i="0" u="none" strike="noStrike" dirty="0">
                <a:solidFill>
                  <a:srgbClr val="000000"/>
                </a:solidFill>
                <a:effectLst/>
              </a:rPr>
              <a:t>The </a:t>
            </a:r>
            <a:r>
              <a:rPr lang="en-IN" sz="1050" b="1" i="0" u="none" strike="noStrike" dirty="0">
                <a:solidFill>
                  <a:srgbClr val="000000"/>
                </a:solidFill>
                <a:effectLst/>
              </a:rPr>
              <a:t>Price Threshold</a:t>
            </a:r>
            <a:r>
              <a:rPr lang="en-IN" sz="1050" b="0" i="0" u="none" strike="noStrike" dirty="0">
                <a:solidFill>
                  <a:srgbClr val="000000"/>
                </a:solidFill>
                <a:effectLst/>
              </a:rPr>
              <a:t> filter dynamically adjusts the range of prices considered in the analysis. By setting a specific price threshold:</a:t>
            </a:r>
          </a:p>
          <a:p>
            <a:pPr algn="l">
              <a:buFont typeface="Arial" panose="020B0604020202020204" pitchFamily="34" charset="0"/>
              <a:buChar char="•"/>
            </a:pPr>
            <a:r>
              <a:rPr lang="en-IN" sz="1050" b="0" i="0" u="none" strike="noStrike" dirty="0">
                <a:solidFill>
                  <a:srgbClr val="000000"/>
                </a:solidFill>
                <a:effectLst/>
              </a:rPr>
              <a:t>Listings below the threshold are categorized as </a:t>
            </a:r>
            <a:r>
              <a:rPr lang="en-IN" sz="1050" b="1" i="0" u="none" strike="noStrike" dirty="0">
                <a:solidFill>
                  <a:srgbClr val="000000"/>
                </a:solidFill>
                <a:effectLst/>
              </a:rPr>
              <a:t>Normal</a:t>
            </a:r>
            <a:r>
              <a:rPr lang="en-IN" sz="1050" b="0" i="0" u="none" strike="noStrike" dirty="0">
                <a:solidFill>
                  <a:srgbClr val="000000"/>
                </a:solidFill>
                <a:effectLst/>
              </a:rPr>
              <a:t> or </a:t>
            </a:r>
            <a:r>
              <a:rPr lang="en-IN" sz="1050" b="1" i="0" u="none" strike="noStrike" dirty="0">
                <a:solidFill>
                  <a:srgbClr val="000000"/>
                </a:solidFill>
                <a:effectLst/>
              </a:rPr>
              <a:t>Low Price</a:t>
            </a:r>
            <a:r>
              <a:rPr lang="en-IN" sz="1050" b="0" i="0" u="none" strike="noStrike" dirty="0">
                <a:solidFill>
                  <a:srgbClr val="000000"/>
                </a:solidFill>
                <a:effectLst/>
              </a:rPr>
              <a:t>.</a:t>
            </a:r>
          </a:p>
          <a:p>
            <a:pPr algn="l">
              <a:buFont typeface="Arial" panose="020B0604020202020204" pitchFamily="34" charset="0"/>
              <a:buChar char="•"/>
            </a:pPr>
            <a:r>
              <a:rPr lang="en-IN" sz="1050" b="0" i="0" u="none" strike="noStrike" dirty="0">
                <a:solidFill>
                  <a:srgbClr val="000000"/>
                </a:solidFill>
                <a:effectLst/>
              </a:rPr>
              <a:t>Listings above the threshold are flagged as </a:t>
            </a:r>
            <a:r>
              <a:rPr lang="en-IN" sz="1050" b="1" i="0" u="none" strike="noStrike" dirty="0">
                <a:solidFill>
                  <a:srgbClr val="000000"/>
                </a:solidFill>
                <a:effectLst/>
              </a:rPr>
              <a:t>High Price</a:t>
            </a:r>
            <a:r>
              <a:rPr lang="en-IN" sz="1050" b="0" i="0" u="none" strike="noStrike" dirty="0">
                <a:solidFill>
                  <a:srgbClr val="000000"/>
                </a:solidFill>
                <a:effectLst/>
              </a:rPr>
              <a:t> or </a:t>
            </a:r>
            <a:r>
              <a:rPr lang="en-IN" sz="1050" b="1" i="0" u="none" strike="noStrike" dirty="0">
                <a:solidFill>
                  <a:srgbClr val="000000"/>
                </a:solidFill>
                <a:effectLst/>
              </a:rPr>
              <a:t>Extreme Outliers</a:t>
            </a:r>
            <a:r>
              <a:rPr lang="en-IN" sz="1050" b="0" i="0" u="none" strike="noStrike" dirty="0">
                <a:solidFill>
                  <a:srgbClr val="000000"/>
                </a:solidFill>
                <a:effectLst/>
              </a:rPr>
              <a:t> depending on their deviation.</a:t>
            </a:r>
          </a:p>
          <a:p>
            <a:pPr algn="l">
              <a:buFont typeface="Arial" panose="020B0604020202020204" pitchFamily="34" charset="0"/>
              <a:buChar char="•"/>
            </a:pPr>
            <a:r>
              <a:rPr lang="en-IN" sz="1050" b="0" i="0" u="none" strike="noStrike" dirty="0">
                <a:solidFill>
                  <a:srgbClr val="000000"/>
                </a:solidFill>
                <a:effectLst/>
              </a:rPr>
              <a:t>It directly impacts the visualizations, especially the </a:t>
            </a:r>
            <a:r>
              <a:rPr lang="en-IN" sz="1050" b="1" i="0" u="none" strike="noStrike" dirty="0">
                <a:solidFill>
                  <a:srgbClr val="000000"/>
                </a:solidFill>
                <a:effectLst/>
              </a:rPr>
              <a:t>Outlier Summary Bar Chart</a:t>
            </a:r>
            <a:r>
              <a:rPr lang="en-IN" sz="1050" b="0" i="0" u="none" strike="noStrike" dirty="0">
                <a:solidFill>
                  <a:srgbClr val="000000"/>
                </a:solidFill>
                <a:effectLst/>
              </a:rPr>
              <a:t> and </a:t>
            </a:r>
            <a:r>
              <a:rPr lang="en-IN" sz="1050" b="1" i="0" u="none" strike="noStrike" dirty="0">
                <a:solidFill>
                  <a:srgbClr val="000000"/>
                </a:solidFill>
                <a:effectLst/>
              </a:rPr>
              <a:t>Heatmap for Room Type and </a:t>
            </a:r>
            <a:r>
              <a:rPr lang="en-IN" sz="1050" b="1" i="0" u="none" strike="noStrike" dirty="0" err="1">
                <a:solidFill>
                  <a:srgbClr val="000000"/>
                </a:solidFill>
                <a:effectLst/>
              </a:rPr>
              <a:t>Neighborhood</a:t>
            </a:r>
            <a:r>
              <a:rPr lang="en-IN" sz="1050" b="0" i="0" u="none" strike="noStrike" dirty="0">
                <a:solidFill>
                  <a:srgbClr val="000000"/>
                </a:solidFill>
                <a:effectLst/>
              </a:rPr>
              <a:t>, as only listings within the selected threshold are displayed.</a:t>
            </a:r>
          </a:p>
          <a:p>
            <a:pPr algn="l"/>
            <a:endParaRPr lang="en-IN" sz="1050" b="0" i="0" u="none" strike="noStrike" dirty="0">
              <a:solidFill>
                <a:srgbClr val="000000"/>
              </a:solidFill>
              <a:effectLst/>
            </a:endParaRPr>
          </a:p>
        </p:txBody>
      </p:sp>
      <p:pic>
        <p:nvPicPr>
          <p:cNvPr id="3" name="Picture 2">
            <a:extLst>
              <a:ext uri="{FF2B5EF4-FFF2-40B4-BE49-F238E27FC236}">
                <a16:creationId xmlns:a16="http://schemas.microsoft.com/office/drawing/2014/main" id="{61D29FC1-2F59-BF1C-2961-946878B810A3}"/>
              </a:ext>
            </a:extLst>
          </p:cNvPr>
          <p:cNvPicPr>
            <a:picLocks noChangeAspect="1"/>
          </p:cNvPicPr>
          <p:nvPr/>
        </p:nvPicPr>
        <p:blipFill>
          <a:blip r:embed="rId2"/>
          <a:stretch>
            <a:fillRect/>
          </a:stretch>
        </p:blipFill>
        <p:spPr>
          <a:xfrm>
            <a:off x="180034" y="1832732"/>
            <a:ext cx="7547148" cy="4263159"/>
          </a:xfrm>
          <a:prstGeom prst="rect">
            <a:avLst/>
          </a:prstGeom>
        </p:spPr>
      </p:pic>
    </p:spTree>
    <p:extLst>
      <p:ext uri="{BB962C8B-B14F-4D97-AF65-F5344CB8AC3E}">
        <p14:creationId xmlns:p14="http://schemas.microsoft.com/office/powerpoint/2010/main" val="1981144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82549-58DB-43E4-8219-DD7A84F80EA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4B2BD62-0550-23BD-A4E3-8757529C5DA2}"/>
              </a:ext>
            </a:extLst>
          </p:cNvPr>
          <p:cNvSpPr>
            <a:spLocks noGrp="1"/>
          </p:cNvSpPr>
          <p:nvPr>
            <p:ph idx="1"/>
          </p:nvPr>
        </p:nvSpPr>
        <p:spPr>
          <a:xfrm>
            <a:off x="1097280" y="1859801"/>
            <a:ext cx="10058400" cy="4236090"/>
          </a:xfrm>
        </p:spPr>
        <p:txBody>
          <a:bodyPr>
            <a:noAutofit/>
          </a:bodyPr>
          <a:lstStyle/>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endParaRPr lang="en-US" sz="2400" dirty="0">
              <a:solidFill>
                <a:sysClr val="windowText" lastClr="000000"/>
              </a:solidFill>
              <a:latin typeface="Calibri" panose="020F0502020204030204" pitchFamily="34" charset="0"/>
              <a:cs typeface="Calibri" panose="020F0502020204030204" pitchFamily="34" charset="0"/>
            </a:endParaRPr>
          </a:p>
          <a:p>
            <a:pPr marL="0" lvl="0" indent="0" algn="ctr">
              <a:lnSpc>
                <a:spcPct val="100000"/>
              </a:lnSpc>
              <a:spcBef>
                <a:spcPts val="0"/>
              </a:spcBef>
              <a:spcAft>
                <a:spcPts val="0"/>
              </a:spcAft>
              <a:buClrTx/>
              <a:buSzTx/>
              <a:buNone/>
            </a:pPr>
            <a:r>
              <a:rPr lang="en-US" sz="2400" dirty="0">
                <a:solidFill>
                  <a:sysClr val="windowText" lastClr="000000"/>
                </a:solidFill>
                <a:latin typeface="Calibri" panose="020F0502020204030204" pitchFamily="34" charset="0"/>
                <a:cs typeface="Calibri" panose="020F0502020204030204" pitchFamily="34" charset="0"/>
              </a:rPr>
              <a:t>Thank You</a:t>
            </a:r>
          </a:p>
        </p:txBody>
      </p:sp>
      <p:sp>
        <p:nvSpPr>
          <p:cNvPr id="6" name="Title 1">
            <a:extLst>
              <a:ext uri="{FF2B5EF4-FFF2-40B4-BE49-F238E27FC236}">
                <a16:creationId xmlns:a16="http://schemas.microsoft.com/office/drawing/2014/main" id="{6E7B3CBA-973B-966C-75DF-E5D3E3F8A331}"/>
              </a:ext>
            </a:extLst>
          </p:cNvPr>
          <p:cNvSpPr txBox="1">
            <a:spLocks/>
          </p:cNvSpPr>
          <p:nvPr/>
        </p:nvSpPr>
        <p:spPr>
          <a:xfrm>
            <a:off x="1097280" y="237835"/>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7000"/>
              </a:lnSpc>
              <a:spcAft>
                <a:spcPts val="800"/>
              </a:spcAft>
            </a:pPr>
            <a:endParaRPr lang="en-SG" sz="2800" dirty="0">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973362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3682-1D56-46EF-A03B-ED7199F3E173}"/>
              </a:ext>
            </a:extLst>
          </p:cNvPr>
          <p:cNvSpPr>
            <a:spLocks noGrp="1"/>
          </p:cNvSpPr>
          <p:nvPr>
            <p:ph type="title"/>
          </p:nvPr>
        </p:nvSpPr>
        <p:spPr/>
        <p:txBody>
          <a:bodyPr/>
          <a:lstStyle/>
          <a:p>
            <a:r>
              <a:rPr lang="en-US" sz="4000" b="1" dirty="0">
                <a:solidFill>
                  <a:schemeClr val="accent4">
                    <a:lumMod val="50000"/>
                  </a:schemeClr>
                </a:solidFill>
                <a:latin typeface="Calibri" panose="020F0502020204030204" pitchFamily="34" charset="0"/>
                <a:cs typeface="Latha" panose="020B0604020202020204" pitchFamily="34" charset="0"/>
              </a:rPr>
              <a:t>Basic Visualization on Tableau</a:t>
            </a:r>
            <a:endParaRPr lang="en-SG" b="1" dirty="0">
              <a:solidFill>
                <a:schemeClr val="accent4">
                  <a:lumMod val="50000"/>
                </a:schemeClr>
              </a:solidFill>
            </a:endParaRPr>
          </a:p>
        </p:txBody>
      </p:sp>
      <p:pic>
        <p:nvPicPr>
          <p:cNvPr id="4" name="Content Placeholder 3">
            <a:extLst>
              <a:ext uri="{FF2B5EF4-FFF2-40B4-BE49-F238E27FC236}">
                <a16:creationId xmlns:a16="http://schemas.microsoft.com/office/drawing/2014/main" id="{B7349124-3E8A-EE11-5EE6-4139ACC1037C}"/>
              </a:ext>
            </a:extLst>
          </p:cNvPr>
          <p:cNvPicPr>
            <a:picLocks noGrp="1" noChangeAspect="1"/>
          </p:cNvPicPr>
          <p:nvPr>
            <p:ph idx="1"/>
          </p:nvPr>
        </p:nvPicPr>
        <p:blipFill>
          <a:blip r:embed="rId2"/>
          <a:stretch>
            <a:fillRect/>
          </a:stretch>
        </p:blipFill>
        <p:spPr>
          <a:xfrm>
            <a:off x="802334" y="1840454"/>
            <a:ext cx="2046268" cy="4235450"/>
          </a:xfrm>
          <a:prstGeom prst="rect">
            <a:avLst/>
          </a:prstGeom>
        </p:spPr>
      </p:pic>
      <p:pic>
        <p:nvPicPr>
          <p:cNvPr id="6" name="Picture 5">
            <a:extLst>
              <a:ext uri="{FF2B5EF4-FFF2-40B4-BE49-F238E27FC236}">
                <a16:creationId xmlns:a16="http://schemas.microsoft.com/office/drawing/2014/main" id="{1BF308F9-0E52-1269-07CD-FB78B939EA52}"/>
              </a:ext>
            </a:extLst>
          </p:cNvPr>
          <p:cNvPicPr>
            <a:picLocks noChangeAspect="1"/>
          </p:cNvPicPr>
          <p:nvPr/>
        </p:nvPicPr>
        <p:blipFill>
          <a:blip r:embed="rId3"/>
          <a:stretch>
            <a:fillRect/>
          </a:stretch>
        </p:blipFill>
        <p:spPr>
          <a:xfrm>
            <a:off x="8981347" y="1840454"/>
            <a:ext cx="2711920" cy="4374504"/>
          </a:xfrm>
          <a:prstGeom prst="rect">
            <a:avLst/>
          </a:prstGeom>
        </p:spPr>
      </p:pic>
      <p:pic>
        <p:nvPicPr>
          <p:cNvPr id="7" name="Picture 6">
            <a:extLst>
              <a:ext uri="{FF2B5EF4-FFF2-40B4-BE49-F238E27FC236}">
                <a16:creationId xmlns:a16="http://schemas.microsoft.com/office/drawing/2014/main" id="{05D7142E-82B6-D9DB-E516-A713AB767F25}"/>
              </a:ext>
            </a:extLst>
          </p:cNvPr>
          <p:cNvPicPr>
            <a:picLocks noChangeAspect="1"/>
          </p:cNvPicPr>
          <p:nvPr/>
        </p:nvPicPr>
        <p:blipFill>
          <a:blip r:embed="rId4"/>
          <a:stretch>
            <a:fillRect/>
          </a:stretch>
        </p:blipFill>
        <p:spPr>
          <a:xfrm>
            <a:off x="2661434" y="1951963"/>
            <a:ext cx="6025227" cy="3715307"/>
          </a:xfrm>
          <a:prstGeom prst="rect">
            <a:avLst/>
          </a:prstGeom>
        </p:spPr>
      </p:pic>
    </p:spTree>
    <p:extLst>
      <p:ext uri="{BB962C8B-B14F-4D97-AF65-F5344CB8AC3E}">
        <p14:creationId xmlns:p14="http://schemas.microsoft.com/office/powerpoint/2010/main" val="2444308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3682-1D56-46EF-A03B-ED7199F3E173}"/>
              </a:ext>
            </a:extLst>
          </p:cNvPr>
          <p:cNvSpPr>
            <a:spLocks noGrp="1"/>
          </p:cNvSpPr>
          <p:nvPr>
            <p:ph type="title"/>
          </p:nvPr>
        </p:nvSpPr>
        <p:spPr/>
        <p:txBody>
          <a:bodyPr/>
          <a:lstStyle/>
          <a:p>
            <a:r>
              <a:rPr lang="en-US" sz="4000" b="1" dirty="0">
                <a:solidFill>
                  <a:schemeClr val="accent4">
                    <a:lumMod val="50000"/>
                  </a:schemeClr>
                </a:solidFill>
                <a:latin typeface="Calibri" panose="020F0502020204030204" pitchFamily="34" charset="0"/>
                <a:cs typeface="Latha" panose="020B0604020202020204" pitchFamily="34" charset="0"/>
              </a:rPr>
              <a:t>Data Preprocessing and Quality Enhancement</a:t>
            </a:r>
            <a:endParaRPr lang="en-SG" b="1" dirty="0">
              <a:solidFill>
                <a:schemeClr val="accent4">
                  <a:lumMod val="50000"/>
                </a:schemeClr>
              </a:solidFill>
            </a:endParaRPr>
          </a:p>
        </p:txBody>
      </p:sp>
      <p:pic>
        <p:nvPicPr>
          <p:cNvPr id="3" name="Content Placeholder 2">
            <a:extLst>
              <a:ext uri="{FF2B5EF4-FFF2-40B4-BE49-F238E27FC236}">
                <a16:creationId xmlns:a16="http://schemas.microsoft.com/office/drawing/2014/main" id="{5BC8FB79-9F4C-B207-6274-939BD96A4344}"/>
              </a:ext>
            </a:extLst>
          </p:cNvPr>
          <p:cNvPicPr>
            <a:picLocks noGrp="1" noChangeAspect="1"/>
          </p:cNvPicPr>
          <p:nvPr>
            <p:ph idx="1"/>
          </p:nvPr>
        </p:nvPicPr>
        <p:blipFill>
          <a:blip r:embed="rId2"/>
          <a:stretch>
            <a:fillRect/>
          </a:stretch>
        </p:blipFill>
        <p:spPr>
          <a:xfrm>
            <a:off x="520627" y="1917457"/>
            <a:ext cx="2765184" cy="2433003"/>
          </a:xfrm>
          <a:prstGeom prst="rect">
            <a:avLst/>
          </a:prstGeom>
        </p:spPr>
      </p:pic>
      <p:pic>
        <p:nvPicPr>
          <p:cNvPr id="4" name="Picture 3">
            <a:extLst>
              <a:ext uri="{FF2B5EF4-FFF2-40B4-BE49-F238E27FC236}">
                <a16:creationId xmlns:a16="http://schemas.microsoft.com/office/drawing/2014/main" id="{32B2794F-BA2B-4A69-99F2-7D0F6610985A}"/>
              </a:ext>
            </a:extLst>
          </p:cNvPr>
          <p:cNvPicPr>
            <a:picLocks noChangeAspect="1"/>
          </p:cNvPicPr>
          <p:nvPr/>
        </p:nvPicPr>
        <p:blipFill>
          <a:blip r:embed="rId3"/>
          <a:stretch>
            <a:fillRect/>
          </a:stretch>
        </p:blipFill>
        <p:spPr>
          <a:xfrm>
            <a:off x="4484344" y="3646899"/>
            <a:ext cx="2707544" cy="2433003"/>
          </a:xfrm>
          <a:prstGeom prst="rect">
            <a:avLst/>
          </a:prstGeom>
        </p:spPr>
      </p:pic>
      <p:pic>
        <p:nvPicPr>
          <p:cNvPr id="6" name="Picture 5">
            <a:extLst>
              <a:ext uri="{FF2B5EF4-FFF2-40B4-BE49-F238E27FC236}">
                <a16:creationId xmlns:a16="http://schemas.microsoft.com/office/drawing/2014/main" id="{16B05C66-6878-9BEF-B4FF-EDB1ABF4F92A}"/>
              </a:ext>
            </a:extLst>
          </p:cNvPr>
          <p:cNvPicPr>
            <a:picLocks noChangeAspect="1"/>
          </p:cNvPicPr>
          <p:nvPr/>
        </p:nvPicPr>
        <p:blipFill>
          <a:blip r:embed="rId4"/>
          <a:stretch>
            <a:fillRect/>
          </a:stretch>
        </p:blipFill>
        <p:spPr>
          <a:xfrm>
            <a:off x="7740487" y="1917457"/>
            <a:ext cx="4119918" cy="4020643"/>
          </a:xfrm>
          <a:prstGeom prst="rect">
            <a:avLst/>
          </a:prstGeom>
        </p:spPr>
      </p:pic>
      <p:pic>
        <p:nvPicPr>
          <p:cNvPr id="7" name="Picture 6">
            <a:extLst>
              <a:ext uri="{FF2B5EF4-FFF2-40B4-BE49-F238E27FC236}">
                <a16:creationId xmlns:a16="http://schemas.microsoft.com/office/drawing/2014/main" id="{99095ABB-2468-8623-6691-198D015705B3}"/>
              </a:ext>
            </a:extLst>
          </p:cNvPr>
          <p:cNvPicPr>
            <a:picLocks noChangeAspect="1"/>
          </p:cNvPicPr>
          <p:nvPr/>
        </p:nvPicPr>
        <p:blipFill>
          <a:blip r:embed="rId5"/>
          <a:stretch>
            <a:fillRect/>
          </a:stretch>
        </p:blipFill>
        <p:spPr>
          <a:xfrm>
            <a:off x="491857" y="4863401"/>
            <a:ext cx="3112294" cy="1194143"/>
          </a:xfrm>
          <a:prstGeom prst="rect">
            <a:avLst/>
          </a:prstGeom>
        </p:spPr>
      </p:pic>
      <p:sp>
        <p:nvSpPr>
          <p:cNvPr id="9" name="TextBox 8">
            <a:extLst>
              <a:ext uri="{FF2B5EF4-FFF2-40B4-BE49-F238E27FC236}">
                <a16:creationId xmlns:a16="http://schemas.microsoft.com/office/drawing/2014/main" id="{5C7DB4BB-8CD7-180B-16B6-5D8A275071BB}"/>
              </a:ext>
            </a:extLst>
          </p:cNvPr>
          <p:cNvSpPr txBox="1"/>
          <p:nvPr/>
        </p:nvSpPr>
        <p:spPr>
          <a:xfrm>
            <a:off x="3431512" y="1994599"/>
            <a:ext cx="4004268" cy="1446550"/>
          </a:xfrm>
          <a:prstGeom prst="rect">
            <a:avLst/>
          </a:prstGeom>
          <a:noFill/>
        </p:spPr>
        <p:txBody>
          <a:bodyPr wrap="square">
            <a:spAutoFit/>
          </a:bodyPr>
          <a:lstStyle/>
          <a:p>
            <a:r>
              <a:rPr lang="en-IN" sz="1100" b="0" i="0" u="none" strike="noStrike" dirty="0">
                <a:solidFill>
                  <a:srgbClr val="000000"/>
                </a:solidFill>
                <a:effectLst/>
                <a:latin typeface="-webkit-standard"/>
              </a:rPr>
              <a:t>The dataset was cleaned by handling all missing values using median and mode replacements for numeric and categorical columns, respectively. Outliers in numerical fields, such as </a:t>
            </a:r>
            <a:r>
              <a:rPr lang="en-IN" sz="1100" dirty="0"/>
              <a:t>price</a:t>
            </a:r>
            <a:r>
              <a:rPr lang="en-IN" sz="1100" b="0" i="0" u="none" strike="noStrike" dirty="0">
                <a:solidFill>
                  <a:srgbClr val="000000"/>
                </a:solidFill>
                <a:effectLst/>
                <a:latin typeface="-webkit-standard"/>
              </a:rPr>
              <a:t> and </a:t>
            </a:r>
            <a:r>
              <a:rPr lang="en-IN" sz="1100" dirty="0"/>
              <a:t>availability_365</a:t>
            </a:r>
            <a:r>
              <a:rPr lang="en-IN" sz="1100" b="0" i="0" u="none" strike="noStrike" dirty="0">
                <a:solidFill>
                  <a:srgbClr val="000000"/>
                </a:solidFill>
                <a:effectLst/>
                <a:latin typeface="-webkit-standard"/>
              </a:rPr>
              <a:t>, were capped using IQR thresholds. Duplicates were removed, and features like </a:t>
            </a:r>
            <a:r>
              <a:rPr lang="en-IN" sz="1100" dirty="0" err="1"/>
              <a:t>price_per_review</a:t>
            </a:r>
            <a:r>
              <a:rPr lang="en-IN" sz="1100" b="0" i="0" u="none" strike="noStrike" dirty="0">
                <a:solidFill>
                  <a:srgbClr val="000000"/>
                </a:solidFill>
                <a:effectLst/>
                <a:latin typeface="-webkit-standard"/>
              </a:rPr>
              <a:t> and </a:t>
            </a:r>
            <a:r>
              <a:rPr lang="en-IN" sz="1100" dirty="0" err="1"/>
              <a:t>availability_ratio</a:t>
            </a:r>
            <a:r>
              <a:rPr lang="en-IN" sz="1100" b="0" i="0" u="none" strike="noStrike" dirty="0">
                <a:solidFill>
                  <a:srgbClr val="000000"/>
                </a:solidFill>
                <a:effectLst/>
                <a:latin typeface="-webkit-standard"/>
              </a:rPr>
              <a:t> were engineered to uncover deeper insights. The cleaned dataset is now consistent and ready for analysis</a:t>
            </a:r>
            <a:endParaRPr lang="en-US" sz="1100" dirty="0"/>
          </a:p>
        </p:txBody>
      </p:sp>
    </p:spTree>
    <p:extLst>
      <p:ext uri="{BB962C8B-B14F-4D97-AF65-F5344CB8AC3E}">
        <p14:creationId xmlns:p14="http://schemas.microsoft.com/office/powerpoint/2010/main" val="2878822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3682-1D56-46EF-A03B-ED7199F3E173}"/>
              </a:ext>
            </a:extLst>
          </p:cNvPr>
          <p:cNvSpPr>
            <a:spLocks noGrp="1"/>
          </p:cNvSpPr>
          <p:nvPr>
            <p:ph type="title"/>
          </p:nvPr>
        </p:nvSpPr>
        <p:spPr/>
        <p:txBody>
          <a:bodyPr/>
          <a:lstStyle/>
          <a:p>
            <a:r>
              <a:rPr lang="en-US" sz="4000" b="1" dirty="0">
                <a:solidFill>
                  <a:schemeClr val="accent4">
                    <a:lumMod val="50000"/>
                  </a:schemeClr>
                </a:solidFill>
                <a:latin typeface="Calibri" panose="020F0502020204030204" pitchFamily="34" charset="0"/>
                <a:cs typeface="Latha" panose="020B0604020202020204" pitchFamily="34" charset="0"/>
              </a:rPr>
              <a:t>Handling Outliers</a:t>
            </a:r>
            <a:endParaRPr lang="en-SG" b="1" dirty="0">
              <a:solidFill>
                <a:schemeClr val="accent4">
                  <a:lumMod val="50000"/>
                </a:schemeClr>
              </a:solidFill>
            </a:endParaRPr>
          </a:p>
        </p:txBody>
      </p:sp>
      <p:pic>
        <p:nvPicPr>
          <p:cNvPr id="4" name="Content Placeholder 3">
            <a:extLst>
              <a:ext uri="{FF2B5EF4-FFF2-40B4-BE49-F238E27FC236}">
                <a16:creationId xmlns:a16="http://schemas.microsoft.com/office/drawing/2014/main" id="{39A6675F-C18A-8B42-4BCB-F03464425508}"/>
              </a:ext>
            </a:extLst>
          </p:cNvPr>
          <p:cNvPicPr>
            <a:picLocks noGrp="1" noChangeAspect="1"/>
          </p:cNvPicPr>
          <p:nvPr>
            <p:ph idx="1"/>
          </p:nvPr>
        </p:nvPicPr>
        <p:blipFill>
          <a:blip r:embed="rId2"/>
          <a:stretch>
            <a:fillRect/>
          </a:stretch>
        </p:blipFill>
        <p:spPr>
          <a:xfrm>
            <a:off x="288753" y="1889090"/>
            <a:ext cx="5593770" cy="3054699"/>
          </a:xfrm>
          <a:prstGeom prst="rect">
            <a:avLst/>
          </a:prstGeom>
        </p:spPr>
      </p:pic>
      <p:pic>
        <p:nvPicPr>
          <p:cNvPr id="6" name="Picture 5">
            <a:extLst>
              <a:ext uri="{FF2B5EF4-FFF2-40B4-BE49-F238E27FC236}">
                <a16:creationId xmlns:a16="http://schemas.microsoft.com/office/drawing/2014/main" id="{4ABC04D2-4F5D-3120-4EB3-7603030840BA}"/>
              </a:ext>
            </a:extLst>
          </p:cNvPr>
          <p:cNvPicPr>
            <a:picLocks noChangeAspect="1"/>
          </p:cNvPicPr>
          <p:nvPr/>
        </p:nvPicPr>
        <p:blipFill>
          <a:blip r:embed="rId3"/>
          <a:stretch>
            <a:fillRect/>
          </a:stretch>
        </p:blipFill>
        <p:spPr>
          <a:xfrm>
            <a:off x="6471139" y="1987898"/>
            <a:ext cx="5355772" cy="1834563"/>
          </a:xfrm>
          <a:prstGeom prst="rect">
            <a:avLst/>
          </a:prstGeom>
        </p:spPr>
      </p:pic>
      <p:sp>
        <p:nvSpPr>
          <p:cNvPr id="8" name="TextBox 7">
            <a:extLst>
              <a:ext uri="{FF2B5EF4-FFF2-40B4-BE49-F238E27FC236}">
                <a16:creationId xmlns:a16="http://schemas.microsoft.com/office/drawing/2014/main" id="{8FE14A3F-D12C-DE7F-1822-4A81980037C6}"/>
              </a:ext>
            </a:extLst>
          </p:cNvPr>
          <p:cNvSpPr txBox="1"/>
          <p:nvPr/>
        </p:nvSpPr>
        <p:spPr>
          <a:xfrm>
            <a:off x="5046284" y="5095519"/>
            <a:ext cx="6099348" cy="1107996"/>
          </a:xfrm>
          <a:prstGeom prst="rect">
            <a:avLst/>
          </a:prstGeom>
          <a:noFill/>
        </p:spPr>
        <p:txBody>
          <a:bodyPr wrap="square">
            <a:spAutoFit/>
          </a:bodyPr>
          <a:lstStyle/>
          <a:p>
            <a:r>
              <a:rPr lang="en-IN" sz="1100" b="0" i="0" u="none" strike="noStrike" dirty="0">
                <a:solidFill>
                  <a:srgbClr val="000000"/>
                </a:solidFill>
                <a:effectLst/>
                <a:latin typeface="-webkit-standard"/>
              </a:rPr>
              <a:t>Outliers in the dataset were handled using an </a:t>
            </a:r>
            <a:r>
              <a:rPr lang="en-IN" sz="1100" b="1" i="0" u="none" strike="noStrike" dirty="0">
                <a:solidFill>
                  <a:srgbClr val="000000"/>
                </a:solidFill>
                <a:effectLst/>
              </a:rPr>
              <a:t>IQR (Interquartile Range) method</a:t>
            </a:r>
            <a:r>
              <a:rPr lang="en-IN" sz="1100" b="0" i="0" u="none" strike="noStrike" dirty="0">
                <a:solidFill>
                  <a:srgbClr val="000000"/>
                </a:solidFill>
                <a:effectLst/>
                <a:latin typeface="-webkit-standard"/>
              </a:rPr>
              <a:t>. The lower and upper bounds were calculated as </a:t>
            </a:r>
            <a:r>
              <a:rPr lang="en-IN" sz="1100" dirty="0"/>
              <a:t>Q1 - 1.5 * IQR</a:t>
            </a:r>
            <a:r>
              <a:rPr lang="en-IN" sz="1100" b="0" i="0" u="none" strike="noStrike" dirty="0">
                <a:solidFill>
                  <a:srgbClr val="000000"/>
                </a:solidFill>
                <a:effectLst/>
                <a:latin typeface="-webkit-standard"/>
              </a:rPr>
              <a:t> and </a:t>
            </a:r>
            <a:r>
              <a:rPr lang="en-IN" sz="1100" dirty="0"/>
              <a:t>Q3 + 1.5 * IQR</a:t>
            </a:r>
            <a:r>
              <a:rPr lang="en-IN" sz="1100" b="0" i="0" u="none" strike="noStrike" dirty="0">
                <a:solidFill>
                  <a:srgbClr val="000000"/>
                </a:solidFill>
                <a:effectLst/>
                <a:latin typeface="-webkit-standard"/>
              </a:rPr>
              <a:t>, respectively. Any values falling outside these bounds were capped at the nearest boundary. A custom function, </a:t>
            </a:r>
            <a:r>
              <a:rPr lang="en-IN" sz="1100" dirty="0" err="1"/>
              <a:t>find_and_cap_outliers</a:t>
            </a:r>
            <a:r>
              <a:rPr lang="en-IN" sz="1100" b="0" i="0" u="none" strike="noStrike" dirty="0">
                <a:solidFill>
                  <a:srgbClr val="000000"/>
                </a:solidFill>
                <a:effectLst/>
                <a:latin typeface="-webkit-standard"/>
              </a:rPr>
              <a:t>, was applied to all numerical columns to detect and replace outliers while also counting the number of capped values. Post-capping, histograms were plotted to visualize the effect of outlier handling and verify that the data distribution became more consistent.</a:t>
            </a:r>
            <a:endParaRPr lang="en-US" sz="1100" dirty="0"/>
          </a:p>
        </p:txBody>
      </p:sp>
    </p:spTree>
    <p:extLst>
      <p:ext uri="{BB962C8B-B14F-4D97-AF65-F5344CB8AC3E}">
        <p14:creationId xmlns:p14="http://schemas.microsoft.com/office/powerpoint/2010/main" val="1825354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Price Outliers Visualization on Tableau</a:t>
            </a:r>
            <a:endParaRPr lang="en-US" dirty="0"/>
          </a:p>
        </p:txBody>
      </p:sp>
      <p:pic>
        <p:nvPicPr>
          <p:cNvPr id="4" name="Content Placeholder 3">
            <a:extLst>
              <a:ext uri="{FF2B5EF4-FFF2-40B4-BE49-F238E27FC236}">
                <a16:creationId xmlns:a16="http://schemas.microsoft.com/office/drawing/2014/main" id="{EFFB5C6D-DDA5-449F-C609-56FA512E0CEA}"/>
              </a:ext>
            </a:extLst>
          </p:cNvPr>
          <p:cNvPicPr>
            <a:picLocks noGrp="1" noChangeAspect="1"/>
          </p:cNvPicPr>
          <p:nvPr>
            <p:ph idx="1"/>
          </p:nvPr>
        </p:nvPicPr>
        <p:blipFill>
          <a:blip r:embed="rId2"/>
          <a:stretch>
            <a:fillRect/>
          </a:stretch>
        </p:blipFill>
        <p:spPr>
          <a:xfrm>
            <a:off x="288418" y="2029767"/>
            <a:ext cx="3471756" cy="3598918"/>
          </a:xfrm>
          <a:prstGeom prst="rect">
            <a:avLst/>
          </a:prstGeom>
        </p:spPr>
      </p:pic>
      <p:pic>
        <p:nvPicPr>
          <p:cNvPr id="5" name="Picture 4">
            <a:extLst>
              <a:ext uri="{FF2B5EF4-FFF2-40B4-BE49-F238E27FC236}">
                <a16:creationId xmlns:a16="http://schemas.microsoft.com/office/drawing/2014/main" id="{0DFCEC53-8425-83ED-3DF7-D0EA4BBBD5E3}"/>
              </a:ext>
            </a:extLst>
          </p:cNvPr>
          <p:cNvPicPr>
            <a:picLocks noChangeAspect="1"/>
          </p:cNvPicPr>
          <p:nvPr/>
        </p:nvPicPr>
        <p:blipFill>
          <a:blip r:embed="rId3"/>
          <a:stretch>
            <a:fillRect/>
          </a:stretch>
        </p:blipFill>
        <p:spPr>
          <a:xfrm>
            <a:off x="9340921" y="1863221"/>
            <a:ext cx="2623620" cy="3935430"/>
          </a:xfrm>
          <a:prstGeom prst="rect">
            <a:avLst/>
          </a:prstGeom>
        </p:spPr>
      </p:pic>
      <p:pic>
        <p:nvPicPr>
          <p:cNvPr id="6" name="Picture 5">
            <a:extLst>
              <a:ext uri="{FF2B5EF4-FFF2-40B4-BE49-F238E27FC236}">
                <a16:creationId xmlns:a16="http://schemas.microsoft.com/office/drawing/2014/main" id="{7ACCA8E3-EBAE-AFDF-ED9C-5CFDD245DC23}"/>
              </a:ext>
            </a:extLst>
          </p:cNvPr>
          <p:cNvPicPr>
            <a:picLocks noChangeAspect="1"/>
          </p:cNvPicPr>
          <p:nvPr/>
        </p:nvPicPr>
        <p:blipFill>
          <a:blip r:embed="rId4"/>
          <a:stretch>
            <a:fillRect/>
          </a:stretch>
        </p:blipFill>
        <p:spPr>
          <a:xfrm>
            <a:off x="3913051" y="2321169"/>
            <a:ext cx="5274993" cy="2848210"/>
          </a:xfrm>
          <a:prstGeom prst="rect">
            <a:avLst/>
          </a:prstGeom>
        </p:spPr>
      </p:pic>
    </p:spTree>
    <p:extLst>
      <p:ext uri="{BB962C8B-B14F-4D97-AF65-F5344CB8AC3E}">
        <p14:creationId xmlns:p14="http://schemas.microsoft.com/office/powerpoint/2010/main" val="2826102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Train/Test Split Processing</a:t>
            </a:r>
          </a:p>
        </p:txBody>
      </p:sp>
      <p:pic>
        <p:nvPicPr>
          <p:cNvPr id="4" name="Content Placeholder 3">
            <a:extLst>
              <a:ext uri="{FF2B5EF4-FFF2-40B4-BE49-F238E27FC236}">
                <a16:creationId xmlns:a16="http://schemas.microsoft.com/office/drawing/2014/main" id="{D73EBD11-80C4-8675-2AA3-867B0CDF64C8}"/>
              </a:ext>
            </a:extLst>
          </p:cNvPr>
          <p:cNvPicPr>
            <a:picLocks noGrp="1" noChangeAspect="1"/>
          </p:cNvPicPr>
          <p:nvPr>
            <p:ph idx="1"/>
          </p:nvPr>
        </p:nvPicPr>
        <p:blipFill>
          <a:blip r:embed="rId2"/>
          <a:stretch>
            <a:fillRect/>
          </a:stretch>
        </p:blipFill>
        <p:spPr>
          <a:xfrm>
            <a:off x="296470" y="1823838"/>
            <a:ext cx="4617175" cy="4349513"/>
          </a:xfrm>
          <a:prstGeom prst="rect">
            <a:avLst/>
          </a:prstGeom>
        </p:spPr>
      </p:pic>
      <p:pic>
        <p:nvPicPr>
          <p:cNvPr id="5" name="Picture 4">
            <a:extLst>
              <a:ext uri="{FF2B5EF4-FFF2-40B4-BE49-F238E27FC236}">
                <a16:creationId xmlns:a16="http://schemas.microsoft.com/office/drawing/2014/main" id="{9863E288-1C61-B2A4-E9FC-136D3CB85A08}"/>
              </a:ext>
            </a:extLst>
          </p:cNvPr>
          <p:cNvPicPr>
            <a:picLocks noChangeAspect="1"/>
          </p:cNvPicPr>
          <p:nvPr/>
        </p:nvPicPr>
        <p:blipFill>
          <a:blip r:embed="rId3"/>
          <a:stretch>
            <a:fillRect/>
          </a:stretch>
        </p:blipFill>
        <p:spPr>
          <a:xfrm>
            <a:off x="5844025" y="2157488"/>
            <a:ext cx="3873500" cy="914400"/>
          </a:xfrm>
          <a:prstGeom prst="rect">
            <a:avLst/>
          </a:prstGeom>
        </p:spPr>
      </p:pic>
      <p:sp>
        <p:nvSpPr>
          <p:cNvPr id="7" name="TextBox 6">
            <a:extLst>
              <a:ext uri="{FF2B5EF4-FFF2-40B4-BE49-F238E27FC236}">
                <a16:creationId xmlns:a16="http://schemas.microsoft.com/office/drawing/2014/main" id="{1B65575A-5500-93F2-3B3F-DF8C6B2A481E}"/>
              </a:ext>
            </a:extLst>
          </p:cNvPr>
          <p:cNvSpPr txBox="1"/>
          <p:nvPr/>
        </p:nvSpPr>
        <p:spPr>
          <a:xfrm>
            <a:off x="5341607" y="4243312"/>
            <a:ext cx="6099348" cy="1384995"/>
          </a:xfrm>
          <a:prstGeom prst="rect">
            <a:avLst/>
          </a:prstGeom>
          <a:noFill/>
        </p:spPr>
        <p:txBody>
          <a:bodyPr wrap="square">
            <a:spAutoFit/>
          </a:bodyPr>
          <a:lstStyle/>
          <a:p>
            <a:r>
              <a:rPr lang="en-IN" sz="1200" b="0" i="0" u="none" strike="noStrike" dirty="0">
                <a:solidFill>
                  <a:srgbClr val="000000"/>
                </a:solidFill>
                <a:effectLst/>
                <a:latin typeface="-webkit-standard"/>
              </a:rPr>
              <a:t>The dataset was split into training (80%) and testing (20%) sets to evaluate model performance on unseen data. Numeric features were </a:t>
            </a:r>
            <a:r>
              <a:rPr lang="en-IN" sz="1200" b="0" i="0" u="none" strike="noStrike" dirty="0" err="1">
                <a:solidFill>
                  <a:srgbClr val="000000"/>
                </a:solidFill>
                <a:effectLst/>
                <a:latin typeface="-webkit-standard"/>
              </a:rPr>
              <a:t>preprocessed</a:t>
            </a:r>
            <a:r>
              <a:rPr lang="en-IN" sz="1200" b="0" i="0" u="none" strike="noStrike" dirty="0">
                <a:solidFill>
                  <a:srgbClr val="000000"/>
                </a:solidFill>
                <a:effectLst/>
                <a:latin typeface="-webkit-standard"/>
              </a:rPr>
              <a:t> using median imputation to handle missing values and scaled using </a:t>
            </a:r>
            <a:r>
              <a:rPr lang="en-IN" sz="1200" dirty="0" err="1"/>
              <a:t>StandardScaler</a:t>
            </a:r>
            <a:r>
              <a:rPr lang="en-IN" sz="1200" b="0" i="0" u="none" strike="noStrike" dirty="0">
                <a:solidFill>
                  <a:srgbClr val="000000"/>
                </a:solidFill>
                <a:effectLst/>
                <a:latin typeface="-webkit-standard"/>
              </a:rPr>
              <a:t>. Categorical features were encoded with </a:t>
            </a:r>
            <a:r>
              <a:rPr lang="en-IN" sz="1200" dirty="0" err="1"/>
              <a:t>OneHotEncoder</a:t>
            </a:r>
            <a:r>
              <a:rPr lang="en-IN" sz="1200" b="0" i="0" u="none" strike="noStrike" dirty="0">
                <a:solidFill>
                  <a:srgbClr val="000000"/>
                </a:solidFill>
                <a:effectLst/>
                <a:latin typeface="-webkit-standard"/>
              </a:rPr>
              <a:t> to handle high cardinality efficiently. The processed numeric and categorical features were combined using sparse matrices for optimal storage and computation. The final datasets are validated to ensure no missing values remain, with </a:t>
            </a:r>
            <a:r>
              <a:rPr lang="en-IN" sz="1200" dirty="0" err="1"/>
              <a:t>X_train_processed</a:t>
            </a:r>
            <a:r>
              <a:rPr lang="en-IN" sz="1200" b="0" i="0" u="none" strike="noStrike" dirty="0">
                <a:solidFill>
                  <a:srgbClr val="000000"/>
                </a:solidFill>
                <a:effectLst/>
                <a:latin typeface="-webkit-standard"/>
              </a:rPr>
              <a:t> containing 39,116 rows and </a:t>
            </a:r>
            <a:r>
              <a:rPr lang="en-IN" sz="1200" dirty="0" err="1"/>
              <a:t>X_test_processed</a:t>
            </a:r>
            <a:r>
              <a:rPr lang="en-IN" sz="1200" b="0" i="0" u="none" strike="noStrike" dirty="0" err="1">
                <a:solidFill>
                  <a:srgbClr val="000000"/>
                </a:solidFill>
                <a:effectLst/>
                <a:latin typeface="-webkit-standard"/>
              </a:rPr>
              <a:t>containing</a:t>
            </a:r>
            <a:r>
              <a:rPr lang="en-IN" sz="1200" b="0" i="0" u="none" strike="noStrike" dirty="0">
                <a:solidFill>
                  <a:srgbClr val="000000"/>
                </a:solidFill>
                <a:effectLst/>
                <a:latin typeface="-webkit-standard"/>
              </a:rPr>
              <a:t> 9,779 rows</a:t>
            </a:r>
            <a:endParaRPr lang="en-US" sz="1200" dirty="0"/>
          </a:p>
        </p:txBody>
      </p:sp>
    </p:spTree>
    <p:extLst>
      <p:ext uri="{BB962C8B-B14F-4D97-AF65-F5344CB8AC3E}">
        <p14:creationId xmlns:p14="http://schemas.microsoft.com/office/powerpoint/2010/main" val="2896774199"/>
      </p:ext>
    </p:extLst>
  </p:cSld>
  <p:clrMapOvr>
    <a:masterClrMapping/>
  </p:clrMapOvr>
</p:sld>
</file>

<file path=ppt/theme/theme1.xml><?xml version="1.0" encoding="utf-8"?>
<a:theme xmlns:a="http://schemas.openxmlformats.org/drawingml/2006/main" name="Retrospect">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otalTime>3234</TotalTime>
  <Words>4938</Words>
  <Application>Microsoft Macintosh PowerPoint</Application>
  <PresentationFormat>Widescreen</PresentationFormat>
  <Paragraphs>188</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-webkit-standard</vt:lpstr>
      <vt:lpstr>Arial</vt:lpstr>
      <vt:lpstr>Calibri</vt:lpstr>
      <vt:lpstr>Calibri Light</vt:lpstr>
      <vt:lpstr>Retrospect</vt:lpstr>
      <vt:lpstr>Data Visualization and Analysis of Airbnb Listings in NYC  Using Python and Tableau for Interactive Insights  </vt:lpstr>
      <vt:lpstr>Dataset Overview</vt:lpstr>
      <vt:lpstr>Dataset Analysis</vt:lpstr>
      <vt:lpstr>Visualization Of EDA</vt:lpstr>
      <vt:lpstr>Basic Visualization on Tableau</vt:lpstr>
      <vt:lpstr>Data Preprocessing and Quality Enhancement</vt:lpstr>
      <vt:lpstr>Handling Outliers</vt:lpstr>
      <vt:lpstr>Price Outliers Visualization on Tableau</vt:lpstr>
      <vt:lpstr>Train/Test Split Processing</vt:lpstr>
      <vt:lpstr>Regression Models (Linear)</vt:lpstr>
      <vt:lpstr>Visualization of Linear Regression</vt:lpstr>
      <vt:lpstr>Regression Models (Ridge)</vt:lpstr>
      <vt:lpstr>Visualization of Ridge Regression</vt:lpstr>
      <vt:lpstr>Regression Models (Lasso)</vt:lpstr>
      <vt:lpstr>Visualization of Lasso Regression</vt:lpstr>
      <vt:lpstr>Regression Models (Decision Tree)</vt:lpstr>
      <vt:lpstr>Visualization of Decision Tree Regression</vt:lpstr>
      <vt:lpstr>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Prompt Engineering  Designing Effective Prompts for NLP Models in Business Applications  </dc:title>
  <dc:creator>Pushpa Rani Balaramachandran</dc:creator>
  <cp:lastModifiedBy>VIDIT K BHATNAGAR</cp:lastModifiedBy>
  <cp:revision>22</cp:revision>
  <dcterms:created xsi:type="dcterms:W3CDTF">2024-06-21T06:59:08Z</dcterms:created>
  <dcterms:modified xsi:type="dcterms:W3CDTF">2025-01-24T08:44:37Z</dcterms:modified>
</cp:coreProperties>
</file>